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4"/>
  </p:sldMasterIdLst>
  <p:notesMasterIdLst>
    <p:notesMasterId r:id="rId45"/>
  </p:notesMasterIdLst>
  <p:sldIdLst>
    <p:sldId id="256" r:id="rId5"/>
    <p:sldId id="258" r:id="rId6"/>
    <p:sldId id="259" r:id="rId7"/>
    <p:sldId id="285" r:id="rId8"/>
    <p:sldId id="260" r:id="rId9"/>
    <p:sldId id="276" r:id="rId10"/>
    <p:sldId id="261" r:id="rId11"/>
    <p:sldId id="265" r:id="rId12"/>
    <p:sldId id="278" r:id="rId13"/>
    <p:sldId id="279" r:id="rId14"/>
    <p:sldId id="282" r:id="rId15"/>
    <p:sldId id="283" r:id="rId16"/>
    <p:sldId id="286" r:id="rId17"/>
    <p:sldId id="287" r:id="rId18"/>
    <p:sldId id="288" r:id="rId19"/>
    <p:sldId id="289" r:id="rId20"/>
    <p:sldId id="312" r:id="rId21"/>
    <p:sldId id="290" r:id="rId22"/>
    <p:sldId id="291" r:id="rId23"/>
    <p:sldId id="294" r:id="rId24"/>
    <p:sldId id="293" r:id="rId25"/>
    <p:sldId id="295" r:id="rId26"/>
    <p:sldId id="297" r:id="rId27"/>
    <p:sldId id="298" r:id="rId28"/>
    <p:sldId id="299" r:id="rId29"/>
    <p:sldId id="300" r:id="rId30"/>
    <p:sldId id="302" r:id="rId31"/>
    <p:sldId id="306" r:id="rId32"/>
    <p:sldId id="304" r:id="rId33"/>
    <p:sldId id="305" r:id="rId34"/>
    <p:sldId id="307" r:id="rId35"/>
    <p:sldId id="310" r:id="rId36"/>
    <p:sldId id="308" r:id="rId37"/>
    <p:sldId id="311" r:id="rId38"/>
    <p:sldId id="309" r:id="rId39"/>
    <p:sldId id="314" r:id="rId40"/>
    <p:sldId id="322" r:id="rId41"/>
    <p:sldId id="323" r:id="rId42"/>
    <p:sldId id="303" r:id="rId43"/>
    <p:sldId id="313"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50"/>
    <a:srgbClr val="CC9900"/>
    <a:srgbClr val="996633"/>
    <a:srgbClr val="C00000"/>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2B89A3-75A7-4F87-8610-9F3FFC8F85F4}" v="63" dt="2022-01-19T14:16:39.5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7001" autoAdjust="0"/>
    <p:restoredTop sz="96357" autoAdjust="0"/>
  </p:normalViewPr>
  <p:slideViewPr>
    <p:cSldViewPr snapToGrid="0">
      <p:cViewPr varScale="1">
        <p:scale>
          <a:sx n="110" d="100"/>
          <a:sy n="110" d="100"/>
        </p:scale>
        <p:origin x="1296" y="108"/>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50"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solidFill>
                <a:schemeClr val="tx1"/>
              </a:solidFill>
            </a:ln>
            <a:effectLst/>
          </c:spPr>
          <c:invertIfNegative val="0"/>
          <c:dPt>
            <c:idx val="3"/>
            <c:invertIfNegative val="0"/>
            <c:bubble3D val="0"/>
            <c:spPr>
              <a:solidFill>
                <a:schemeClr val="bg1">
                  <a:lumMod val="85000"/>
                </a:schemeClr>
              </a:solidFill>
              <a:ln>
                <a:solidFill>
                  <a:schemeClr val="tx1"/>
                </a:solidFill>
              </a:ln>
              <a:effectLst/>
            </c:spPr>
            <c:extLst>
              <c:ext xmlns:c16="http://schemas.microsoft.com/office/drawing/2014/chart" uri="{C3380CC4-5D6E-409C-BE32-E72D297353CC}">
                <c16:uniqueId val="{00000003-D526-471A-AAD6-6BF311D3C810}"/>
              </c:ext>
            </c:extLst>
          </c:dPt>
          <c:dPt>
            <c:idx val="4"/>
            <c:invertIfNegative val="0"/>
            <c:bubble3D val="0"/>
            <c:spPr>
              <a:solidFill>
                <a:schemeClr val="bg1">
                  <a:lumMod val="85000"/>
                </a:schemeClr>
              </a:solidFill>
              <a:ln>
                <a:solidFill>
                  <a:schemeClr val="tx1"/>
                </a:solidFill>
              </a:ln>
              <a:effectLst/>
            </c:spPr>
            <c:extLst>
              <c:ext xmlns:c16="http://schemas.microsoft.com/office/drawing/2014/chart" uri="{C3380CC4-5D6E-409C-BE32-E72D297353CC}">
                <c16:uniqueId val="{00000004-D526-471A-AAD6-6BF311D3C810}"/>
              </c:ext>
            </c:extLst>
          </c:dPt>
          <c:dPt>
            <c:idx val="5"/>
            <c:invertIfNegative val="0"/>
            <c:bubble3D val="0"/>
            <c:spPr>
              <a:solidFill>
                <a:schemeClr val="bg1">
                  <a:lumMod val="85000"/>
                </a:schemeClr>
              </a:solidFill>
              <a:ln>
                <a:solidFill>
                  <a:schemeClr val="tx1"/>
                </a:solidFill>
              </a:ln>
              <a:effectLst/>
            </c:spPr>
            <c:extLst>
              <c:ext xmlns:c16="http://schemas.microsoft.com/office/drawing/2014/chart" uri="{C3380CC4-5D6E-409C-BE32-E72D297353CC}">
                <c16:uniqueId val="{00000005-D526-471A-AAD6-6BF311D3C810}"/>
              </c:ext>
            </c:extLst>
          </c:dPt>
          <c:dPt>
            <c:idx val="6"/>
            <c:invertIfNegative val="0"/>
            <c:bubble3D val="0"/>
            <c:spPr>
              <a:solidFill>
                <a:schemeClr val="bg1">
                  <a:lumMod val="85000"/>
                </a:schemeClr>
              </a:solidFill>
              <a:ln>
                <a:solidFill>
                  <a:schemeClr val="tx1"/>
                </a:solidFill>
              </a:ln>
              <a:effectLst/>
            </c:spPr>
            <c:extLst>
              <c:ext xmlns:c16="http://schemas.microsoft.com/office/drawing/2014/chart" uri="{C3380CC4-5D6E-409C-BE32-E72D297353CC}">
                <c16:uniqueId val="{00000006-D526-471A-AAD6-6BF311D3C810}"/>
              </c:ext>
            </c:extLst>
          </c:dPt>
          <c:dPt>
            <c:idx val="7"/>
            <c:invertIfNegative val="0"/>
            <c:bubble3D val="0"/>
            <c:spPr>
              <a:solidFill>
                <a:schemeClr val="bg1">
                  <a:lumMod val="85000"/>
                </a:schemeClr>
              </a:solidFill>
              <a:ln>
                <a:solidFill>
                  <a:schemeClr val="tx1"/>
                </a:solidFill>
              </a:ln>
              <a:effectLst/>
            </c:spPr>
            <c:extLst>
              <c:ext xmlns:c16="http://schemas.microsoft.com/office/drawing/2014/chart" uri="{C3380CC4-5D6E-409C-BE32-E72D297353CC}">
                <c16:uniqueId val="{00000007-D526-471A-AAD6-6BF311D3C810}"/>
              </c:ext>
            </c:extLst>
          </c:dPt>
          <c:dPt>
            <c:idx val="8"/>
            <c:invertIfNegative val="0"/>
            <c:bubble3D val="0"/>
            <c:spPr>
              <a:solidFill>
                <a:schemeClr val="bg1">
                  <a:lumMod val="85000"/>
                </a:schemeClr>
              </a:solidFill>
              <a:ln>
                <a:solidFill>
                  <a:schemeClr val="tx1"/>
                </a:solidFill>
              </a:ln>
              <a:effectLst/>
            </c:spPr>
            <c:extLst>
              <c:ext xmlns:c16="http://schemas.microsoft.com/office/drawing/2014/chart" uri="{C3380CC4-5D6E-409C-BE32-E72D297353CC}">
                <c16:uniqueId val="{00000008-D526-471A-AAD6-6BF311D3C810}"/>
              </c:ext>
            </c:extLst>
          </c:dPt>
          <c:dPt>
            <c:idx val="9"/>
            <c:invertIfNegative val="0"/>
            <c:bubble3D val="0"/>
            <c:spPr>
              <a:solidFill>
                <a:schemeClr val="bg1">
                  <a:lumMod val="85000"/>
                </a:schemeClr>
              </a:solidFill>
              <a:ln>
                <a:solidFill>
                  <a:schemeClr val="tx1"/>
                </a:solidFill>
              </a:ln>
              <a:effectLst/>
            </c:spPr>
            <c:extLst>
              <c:ext xmlns:c16="http://schemas.microsoft.com/office/drawing/2014/chart" uri="{C3380CC4-5D6E-409C-BE32-E72D297353CC}">
                <c16:uniqueId val="{00000009-D526-471A-AAD6-6BF311D3C810}"/>
              </c:ext>
            </c:extLst>
          </c:dPt>
          <c:dPt>
            <c:idx val="10"/>
            <c:invertIfNegative val="0"/>
            <c:bubble3D val="0"/>
            <c:spPr>
              <a:solidFill>
                <a:schemeClr val="bg1">
                  <a:lumMod val="85000"/>
                </a:schemeClr>
              </a:solidFill>
              <a:ln>
                <a:solidFill>
                  <a:schemeClr val="tx1"/>
                </a:solidFill>
              </a:ln>
              <a:effectLst/>
            </c:spPr>
            <c:extLst>
              <c:ext xmlns:c16="http://schemas.microsoft.com/office/drawing/2014/chart" uri="{C3380CC4-5D6E-409C-BE32-E72D297353CC}">
                <c16:uniqueId val="{0000000A-D526-471A-AAD6-6BF311D3C810}"/>
              </c:ext>
            </c:extLst>
          </c:dPt>
          <c:dPt>
            <c:idx val="11"/>
            <c:invertIfNegative val="0"/>
            <c:bubble3D val="0"/>
            <c:spPr>
              <a:solidFill>
                <a:schemeClr val="bg1">
                  <a:lumMod val="85000"/>
                </a:schemeClr>
              </a:solidFill>
              <a:ln>
                <a:solidFill>
                  <a:schemeClr val="tx1"/>
                </a:solidFill>
              </a:ln>
              <a:effectLst/>
            </c:spPr>
            <c:extLst>
              <c:ext xmlns:c16="http://schemas.microsoft.com/office/drawing/2014/chart" uri="{C3380CC4-5D6E-409C-BE32-E72D297353CC}">
                <c16:uniqueId val="{0000000B-D526-471A-AAD6-6BF311D3C810}"/>
              </c:ext>
            </c:extLst>
          </c:dPt>
          <c:dPt>
            <c:idx val="12"/>
            <c:invertIfNegative val="0"/>
            <c:bubble3D val="0"/>
            <c:spPr>
              <a:solidFill>
                <a:schemeClr val="bg1">
                  <a:lumMod val="85000"/>
                </a:schemeClr>
              </a:solidFill>
              <a:ln>
                <a:solidFill>
                  <a:schemeClr val="tx1"/>
                </a:solidFill>
              </a:ln>
              <a:effectLst/>
            </c:spPr>
            <c:extLst>
              <c:ext xmlns:c16="http://schemas.microsoft.com/office/drawing/2014/chart" uri="{C3380CC4-5D6E-409C-BE32-E72D297353CC}">
                <c16:uniqueId val="{0000000C-D526-471A-AAD6-6BF311D3C810}"/>
              </c:ext>
            </c:extLst>
          </c:dPt>
          <c:cat>
            <c:strRef>
              <c:f>Sheet1!$A$2:$A$14</c:f>
              <c:strCache>
                <c:ptCount val="13"/>
                <c:pt idx="0">
                  <c:v>18</c:v>
                </c:pt>
                <c:pt idx="1">
                  <c:v>19-20</c:v>
                </c:pt>
                <c:pt idx="2">
                  <c:v>21-25</c:v>
                </c:pt>
                <c:pt idx="3">
                  <c:v>26-30</c:v>
                </c:pt>
                <c:pt idx="4">
                  <c:v>31-35</c:v>
                </c:pt>
                <c:pt idx="5">
                  <c:v>36-40</c:v>
                </c:pt>
                <c:pt idx="6">
                  <c:v>41-45</c:v>
                </c:pt>
                <c:pt idx="7">
                  <c:v>46-50</c:v>
                </c:pt>
                <c:pt idx="8">
                  <c:v>51-55</c:v>
                </c:pt>
                <c:pt idx="9">
                  <c:v>56-60</c:v>
                </c:pt>
                <c:pt idx="10">
                  <c:v>61-65</c:v>
                </c:pt>
                <c:pt idx="11">
                  <c:v>66-70</c:v>
                </c:pt>
                <c:pt idx="12">
                  <c:v>71-75</c:v>
                </c:pt>
              </c:strCache>
            </c:strRef>
          </c:cat>
          <c:val>
            <c:numRef>
              <c:f>Sheet1!$B$2:$B$14</c:f>
              <c:numCache>
                <c:formatCode>General</c:formatCode>
                <c:ptCount val="13"/>
                <c:pt idx="0">
                  <c:v>18</c:v>
                </c:pt>
                <c:pt idx="1">
                  <c:v>20</c:v>
                </c:pt>
                <c:pt idx="2">
                  <c:v>25</c:v>
                </c:pt>
                <c:pt idx="3">
                  <c:v>30</c:v>
                </c:pt>
                <c:pt idx="4">
                  <c:v>35</c:v>
                </c:pt>
                <c:pt idx="5">
                  <c:v>40</c:v>
                </c:pt>
                <c:pt idx="6">
                  <c:v>45</c:v>
                </c:pt>
                <c:pt idx="7">
                  <c:v>50</c:v>
                </c:pt>
                <c:pt idx="8">
                  <c:v>55</c:v>
                </c:pt>
                <c:pt idx="9">
                  <c:v>60</c:v>
                </c:pt>
                <c:pt idx="10">
                  <c:v>65</c:v>
                </c:pt>
                <c:pt idx="11">
                  <c:v>70</c:v>
                </c:pt>
                <c:pt idx="12">
                  <c:v>75</c:v>
                </c:pt>
              </c:numCache>
            </c:numRef>
          </c:val>
          <c:extLst>
            <c:ext xmlns:c16="http://schemas.microsoft.com/office/drawing/2014/chart" uri="{C3380CC4-5D6E-409C-BE32-E72D297353CC}">
              <c16:uniqueId val="{00000000-D526-471A-AAD6-6BF311D3C810}"/>
            </c:ext>
          </c:extLst>
        </c:ser>
        <c:dLbls>
          <c:showLegendKey val="0"/>
          <c:showVal val="0"/>
          <c:showCatName val="0"/>
          <c:showSerName val="0"/>
          <c:showPercent val="0"/>
          <c:showBubbleSize val="0"/>
        </c:dLbls>
        <c:gapWidth val="21"/>
        <c:axId val="581981488"/>
        <c:axId val="581986736"/>
      </c:barChart>
      <c:catAx>
        <c:axId val="581981488"/>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600" b="1" dirty="0">
                    <a:solidFill>
                      <a:schemeClr val="tx1"/>
                    </a:solidFill>
                  </a:rPr>
                  <a:t>Age Range of Typical Working Population</a:t>
                </a:r>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81986736"/>
        <c:crosses val="autoZero"/>
        <c:auto val="1"/>
        <c:lblAlgn val="ctr"/>
        <c:lblOffset val="100"/>
        <c:noMultiLvlLbl val="0"/>
      </c:catAx>
      <c:valAx>
        <c:axId val="581986736"/>
        <c:scaling>
          <c:orientation val="minMax"/>
        </c:scaling>
        <c:delete val="0"/>
        <c:axPos val="l"/>
        <c:majorGridlines>
          <c:spPr>
            <a:ln w="9525" cap="flat" cmpd="sng" algn="ctr">
              <a:solidFill>
                <a:schemeClr val="tx1">
                  <a:lumMod val="15000"/>
                  <a:lumOff val="85000"/>
                </a:schemeClr>
              </a:solidFill>
              <a:prstDash val="dash"/>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600" b="1" dirty="0">
                    <a:solidFill>
                      <a:schemeClr val="tx1"/>
                    </a:solidFill>
                  </a:rPr>
                  <a:t>Age (years)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581981488"/>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989652538549869"/>
          <c:y val="7.5154112557134195E-2"/>
          <c:w val="0.44523368294783466"/>
          <c:h val="0.80830829258759029"/>
        </c:manualLayout>
      </c:layout>
      <c:pieChart>
        <c:varyColors val="1"/>
        <c:ser>
          <c:idx val="0"/>
          <c:order val="0"/>
          <c:tx>
            <c:strRef>
              <c:f>Sheet1!$B$1</c:f>
              <c:strCache>
                <c:ptCount val="1"/>
                <c:pt idx="0">
                  <c:v>Series 1</c:v>
                </c:pt>
              </c:strCache>
            </c:strRef>
          </c:tx>
          <c:spPr>
            <a:solidFill>
              <a:schemeClr val="tx1">
                <a:lumMod val="75000"/>
                <a:lumOff val="25000"/>
              </a:schemeClr>
            </a:solidFill>
            <a:ln>
              <a:solidFill>
                <a:schemeClr val="tx1"/>
              </a:solidFill>
            </a:ln>
          </c:spPr>
          <c:dPt>
            <c:idx val="0"/>
            <c:bubble3D val="0"/>
            <c:explosion val="12"/>
            <c:spPr>
              <a:solidFill>
                <a:srgbClr val="C00000"/>
              </a:solidFill>
              <a:ln>
                <a:solidFill>
                  <a:schemeClr val="tx1"/>
                </a:solidFill>
              </a:ln>
              <a:effectLst/>
            </c:spPr>
            <c:extLst>
              <c:ext xmlns:c16="http://schemas.microsoft.com/office/drawing/2014/chart" uri="{C3380CC4-5D6E-409C-BE32-E72D297353CC}">
                <c16:uniqueId val="{00000014-1EF1-4081-8D87-44FFF0BF703E}"/>
              </c:ext>
            </c:extLst>
          </c:dPt>
          <c:dPt>
            <c:idx val="1"/>
            <c:bubble3D val="0"/>
            <c:spPr>
              <a:pattFill prst="pct25">
                <a:fgClr>
                  <a:schemeClr val="bg1">
                    <a:lumMod val="50000"/>
                  </a:schemeClr>
                </a:fgClr>
                <a:bgClr>
                  <a:schemeClr val="bg1"/>
                </a:bgClr>
              </a:pattFill>
              <a:ln>
                <a:solidFill>
                  <a:schemeClr val="tx1"/>
                </a:solidFill>
              </a:ln>
              <a:effectLst/>
            </c:spPr>
            <c:extLst>
              <c:ext xmlns:c16="http://schemas.microsoft.com/office/drawing/2014/chart" uri="{C3380CC4-5D6E-409C-BE32-E72D297353CC}">
                <c16:uniqueId val="{00000015-1EF1-4081-8D87-44FFF0BF703E}"/>
              </c:ext>
            </c:extLst>
          </c:dPt>
          <c:dPt>
            <c:idx val="2"/>
            <c:bubble3D val="0"/>
            <c:spPr>
              <a:solidFill>
                <a:schemeClr val="bg1">
                  <a:lumMod val="50000"/>
                </a:schemeClr>
              </a:solidFill>
              <a:ln>
                <a:solidFill>
                  <a:schemeClr val="tx1"/>
                </a:solidFill>
              </a:ln>
              <a:effectLst/>
            </c:spPr>
            <c:extLst>
              <c:ext xmlns:c16="http://schemas.microsoft.com/office/drawing/2014/chart" uri="{C3380CC4-5D6E-409C-BE32-E72D297353CC}">
                <c16:uniqueId val="{00000016-1EF1-4081-8D87-44FFF0BF703E}"/>
              </c:ext>
            </c:extLst>
          </c:dPt>
          <c:dPt>
            <c:idx val="3"/>
            <c:bubble3D val="0"/>
            <c:spPr>
              <a:pattFill prst="wdUpDiag">
                <a:fgClr>
                  <a:schemeClr val="bg1">
                    <a:lumMod val="65000"/>
                  </a:schemeClr>
                </a:fgClr>
                <a:bgClr>
                  <a:schemeClr val="bg1"/>
                </a:bgClr>
              </a:pattFill>
              <a:ln>
                <a:solidFill>
                  <a:schemeClr val="tx1"/>
                </a:solidFill>
              </a:ln>
              <a:effectLst/>
            </c:spPr>
            <c:extLst>
              <c:ext xmlns:c16="http://schemas.microsoft.com/office/drawing/2014/chart" uri="{C3380CC4-5D6E-409C-BE32-E72D297353CC}">
                <c16:uniqueId val="{00000003-D526-471A-AAD6-6BF311D3C810}"/>
              </c:ext>
            </c:extLst>
          </c:dPt>
          <c:dPt>
            <c:idx val="4"/>
            <c:bubble3D val="0"/>
            <c:spPr>
              <a:solidFill>
                <a:schemeClr val="bg1">
                  <a:lumMod val="65000"/>
                </a:schemeClr>
              </a:solidFill>
              <a:ln>
                <a:solidFill>
                  <a:schemeClr val="tx1"/>
                </a:solidFill>
              </a:ln>
              <a:effectLst/>
            </c:spPr>
            <c:extLst>
              <c:ext xmlns:c16="http://schemas.microsoft.com/office/drawing/2014/chart" uri="{C3380CC4-5D6E-409C-BE32-E72D297353CC}">
                <c16:uniqueId val="{00000004-D526-471A-AAD6-6BF311D3C810}"/>
              </c:ext>
            </c:extLst>
          </c:dPt>
          <c:dPt>
            <c:idx val="5"/>
            <c:bubble3D val="0"/>
            <c:spPr>
              <a:pattFill prst="dkDnDiag">
                <a:fgClr>
                  <a:schemeClr val="bg1">
                    <a:lumMod val="85000"/>
                  </a:schemeClr>
                </a:fgClr>
                <a:bgClr>
                  <a:schemeClr val="bg1"/>
                </a:bgClr>
              </a:pattFill>
              <a:ln>
                <a:solidFill>
                  <a:schemeClr val="tx1"/>
                </a:solidFill>
              </a:ln>
              <a:effectLst/>
            </c:spPr>
            <c:extLst>
              <c:ext xmlns:c16="http://schemas.microsoft.com/office/drawing/2014/chart" uri="{C3380CC4-5D6E-409C-BE32-E72D297353CC}">
                <c16:uniqueId val="{00000005-D526-471A-AAD6-6BF311D3C810}"/>
              </c:ext>
            </c:extLst>
          </c:dPt>
          <c:dPt>
            <c:idx val="6"/>
            <c:bubble3D val="0"/>
            <c:spPr>
              <a:solidFill>
                <a:schemeClr val="bg1">
                  <a:lumMod val="85000"/>
                </a:schemeClr>
              </a:solidFill>
              <a:ln>
                <a:solidFill>
                  <a:schemeClr val="tx1"/>
                </a:solidFill>
              </a:ln>
              <a:effectLst/>
            </c:spPr>
            <c:extLst>
              <c:ext xmlns:c16="http://schemas.microsoft.com/office/drawing/2014/chart" uri="{C3380CC4-5D6E-409C-BE32-E72D297353CC}">
                <c16:uniqueId val="{00000006-D526-471A-AAD6-6BF311D3C810}"/>
              </c:ext>
            </c:extLst>
          </c:dPt>
          <c:dPt>
            <c:idx val="7"/>
            <c:bubble3D val="0"/>
            <c:spPr>
              <a:solidFill>
                <a:schemeClr val="bg1"/>
              </a:solidFill>
              <a:ln>
                <a:solidFill>
                  <a:schemeClr val="tx1"/>
                </a:solidFill>
              </a:ln>
              <a:effectLst/>
            </c:spPr>
            <c:extLst>
              <c:ext xmlns:c16="http://schemas.microsoft.com/office/drawing/2014/chart" uri="{C3380CC4-5D6E-409C-BE32-E72D297353CC}">
                <c16:uniqueId val="{00000007-D526-471A-AAD6-6BF311D3C810}"/>
              </c:ext>
            </c:extLst>
          </c:dPt>
          <c:dLbls>
            <c:dLbl>
              <c:idx val="0"/>
              <c:tx>
                <c:rich>
                  <a:bodyPr/>
                  <a:lstStyle/>
                  <a:p>
                    <a:fld id="{AB2D371C-8975-48C2-A50A-0804172DF923}" type="CATEGORYNAME">
                      <a:rPr lang="en-US"/>
                      <a:pPr/>
                      <a:t>[CATEGORY NAME]</a:t>
                    </a:fld>
                    <a:endParaRPr lang="en-US" baseline="0"/>
                  </a:p>
                  <a:p>
                    <a:r>
                      <a:rPr lang="en-US"/>
                      <a:t>(</a:t>
                    </a:r>
                    <a:fld id="{DEFA47E7-889D-4F2E-A3C0-482DEA7AFA64}" type="PERCENTAGE">
                      <a:rPr lang="en-US" smtClean="0"/>
                      <a:pPr/>
                      <a:t>[PERCENTAGE]</a:t>
                    </a:fld>
                    <a:r>
                      <a:rPr lang="en-US"/>
                      <a:t>)</a:t>
                    </a:r>
                  </a:p>
                </c:rich>
              </c:tx>
              <c:dLblPos val="outEnd"/>
              <c:showLegendKey val="0"/>
              <c:showVal val="0"/>
              <c:showCatName val="1"/>
              <c:showSerName val="0"/>
              <c:showPercent val="1"/>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14-1EF1-4081-8D87-44FFF0BF703E}"/>
                </c:ext>
              </c:extLst>
            </c:dLbl>
            <c:dLbl>
              <c:idx val="1"/>
              <c:tx>
                <c:rich>
                  <a:bodyPr/>
                  <a:lstStyle/>
                  <a:p>
                    <a:fld id="{5882A15C-5EBE-4694-A4B3-9260BE69EF8F}" type="CATEGORYNAME">
                      <a:rPr lang="en-US"/>
                      <a:pPr/>
                      <a:t>[CATEGORY NAME]</a:t>
                    </a:fld>
                    <a:endParaRPr lang="en-US" baseline="0" dirty="0"/>
                  </a:p>
                  <a:p>
                    <a:r>
                      <a:rPr lang="en-US"/>
                      <a:t>(</a:t>
                    </a:r>
                    <a:fld id="{B10D2893-5551-4D34-973A-BB9F1A33B368}" type="PERCENTAGE">
                      <a:rPr lang="en-US" smtClean="0"/>
                      <a:pPr/>
                      <a:t>[PERCENTAGE]</a:t>
                    </a:fld>
                    <a:r>
                      <a:rPr lang="en-US"/>
                      <a:t>)</a:t>
                    </a:r>
                  </a:p>
                </c:rich>
              </c:tx>
              <c:dLblPos val="outEnd"/>
              <c:showLegendKey val="0"/>
              <c:showVal val="0"/>
              <c:showCatName val="1"/>
              <c:showSerName val="0"/>
              <c:showPercent val="1"/>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15-1EF1-4081-8D87-44FFF0BF703E}"/>
                </c:ext>
              </c:extLst>
            </c:dLbl>
            <c:dLbl>
              <c:idx val="2"/>
              <c:tx>
                <c:rich>
                  <a:bodyPr/>
                  <a:lstStyle/>
                  <a:p>
                    <a:fld id="{23AAF045-642E-426B-ACC1-FB116AECB2E5}" type="CATEGORYNAME">
                      <a:rPr lang="en-US"/>
                      <a:pPr/>
                      <a:t>[CATEGORY NAME]</a:t>
                    </a:fld>
                    <a:endParaRPr lang="en-US" baseline="0" dirty="0"/>
                  </a:p>
                  <a:p>
                    <a:r>
                      <a:rPr lang="en-US"/>
                      <a:t>(</a:t>
                    </a:r>
                    <a:fld id="{193346C4-51BD-4540-A1A7-2FAA1A2AC2B4}" type="PERCENTAGE">
                      <a:rPr lang="en-US" smtClean="0"/>
                      <a:pPr/>
                      <a:t>[PERCENTAGE]</a:t>
                    </a:fld>
                    <a:r>
                      <a:rPr lang="en-US"/>
                      <a:t>)</a:t>
                    </a:r>
                  </a:p>
                </c:rich>
              </c:tx>
              <c:dLblPos val="outEnd"/>
              <c:showLegendKey val="0"/>
              <c:showVal val="0"/>
              <c:showCatName val="1"/>
              <c:showSerName val="0"/>
              <c:showPercent val="1"/>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16-1EF1-4081-8D87-44FFF0BF703E}"/>
                </c:ext>
              </c:extLst>
            </c:dLbl>
            <c:dLbl>
              <c:idx val="3"/>
              <c:tx>
                <c:rich>
                  <a:bodyPr/>
                  <a:lstStyle/>
                  <a:p>
                    <a:fld id="{A60A179C-853F-40B6-B692-D9B98D1586DD}" type="CATEGORYNAME">
                      <a:rPr lang="en-US"/>
                      <a:pPr/>
                      <a:t>[CATEGORY NAME]</a:t>
                    </a:fld>
                    <a:endParaRPr lang="en-US" baseline="0" dirty="0"/>
                  </a:p>
                  <a:p>
                    <a:r>
                      <a:rPr lang="en-US"/>
                      <a:t>(</a:t>
                    </a:r>
                    <a:fld id="{6F632297-9DBB-44C6-A7DD-774527A997B5}" type="PERCENTAGE">
                      <a:rPr lang="en-US" smtClean="0"/>
                      <a:pPr/>
                      <a:t>[PERCENTAGE]</a:t>
                    </a:fld>
                    <a:r>
                      <a:rPr lang="en-US"/>
                      <a:t>)</a:t>
                    </a:r>
                  </a:p>
                </c:rich>
              </c:tx>
              <c:dLblPos val="outEnd"/>
              <c:showLegendKey val="0"/>
              <c:showVal val="0"/>
              <c:showCatName val="1"/>
              <c:showSerName val="0"/>
              <c:showPercent val="1"/>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3-D526-471A-AAD6-6BF311D3C810}"/>
                </c:ext>
              </c:extLst>
            </c:dLbl>
            <c:dLbl>
              <c:idx val="4"/>
              <c:tx>
                <c:rich>
                  <a:bodyPr/>
                  <a:lstStyle/>
                  <a:p>
                    <a:fld id="{C5BB55B7-9AAD-465B-A911-F2C165D788CD}" type="CATEGORYNAME">
                      <a:rPr lang="en-US"/>
                      <a:pPr/>
                      <a:t>[CATEGORY NAME]</a:t>
                    </a:fld>
                    <a:endParaRPr lang="en-US" baseline="0" dirty="0"/>
                  </a:p>
                  <a:p>
                    <a:r>
                      <a:rPr lang="en-US"/>
                      <a:t>(</a:t>
                    </a:r>
                    <a:fld id="{5FA3FDBB-6434-4EC7-BE61-BFD25A73B60A}" type="PERCENTAGE">
                      <a:rPr lang="en-US" smtClean="0"/>
                      <a:pPr/>
                      <a:t>[PERCENTAGE]</a:t>
                    </a:fld>
                    <a:r>
                      <a:rPr lang="en-US"/>
                      <a:t>)</a:t>
                    </a:r>
                  </a:p>
                </c:rich>
              </c:tx>
              <c:dLblPos val="outEnd"/>
              <c:showLegendKey val="0"/>
              <c:showVal val="0"/>
              <c:showCatName val="1"/>
              <c:showSerName val="0"/>
              <c:showPercent val="1"/>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4-D526-471A-AAD6-6BF311D3C810}"/>
                </c:ext>
              </c:extLst>
            </c:dLbl>
            <c:dLbl>
              <c:idx val="5"/>
              <c:tx>
                <c:rich>
                  <a:bodyPr/>
                  <a:lstStyle/>
                  <a:p>
                    <a:fld id="{AF7E7CB0-8BEB-4B22-BB5F-0E49FD68E47F}" type="CATEGORYNAME">
                      <a:rPr lang="en-US"/>
                      <a:pPr/>
                      <a:t>[CATEGORY NAME]</a:t>
                    </a:fld>
                    <a:endParaRPr lang="en-US" baseline="0" dirty="0"/>
                  </a:p>
                  <a:p>
                    <a:r>
                      <a:rPr lang="en-US"/>
                      <a:t>(</a:t>
                    </a:r>
                    <a:fld id="{221D5A5E-22C0-4852-B3CA-975A62729DCD}" type="PERCENTAGE">
                      <a:rPr lang="en-US" smtClean="0"/>
                      <a:pPr/>
                      <a:t>[PERCENTAGE]</a:t>
                    </a:fld>
                    <a:r>
                      <a:rPr lang="en-US"/>
                      <a:t>)</a:t>
                    </a:r>
                  </a:p>
                </c:rich>
              </c:tx>
              <c:dLblPos val="outEnd"/>
              <c:showLegendKey val="0"/>
              <c:showVal val="0"/>
              <c:showCatName val="1"/>
              <c:showSerName val="0"/>
              <c:showPercent val="1"/>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5-D526-471A-AAD6-6BF311D3C810}"/>
                </c:ext>
              </c:extLst>
            </c:dLbl>
            <c:dLbl>
              <c:idx val="6"/>
              <c:tx>
                <c:rich>
                  <a:bodyPr/>
                  <a:lstStyle/>
                  <a:p>
                    <a:fld id="{3E32E66E-FC67-429B-A3F1-D1C8BCACC885}" type="CATEGORYNAME">
                      <a:rPr lang="en-US"/>
                      <a:pPr/>
                      <a:t>[CATEGORY NAME]</a:t>
                    </a:fld>
                    <a:endParaRPr lang="en-US" baseline="0" dirty="0"/>
                  </a:p>
                  <a:p>
                    <a:r>
                      <a:rPr lang="en-US"/>
                      <a:t>(</a:t>
                    </a:r>
                    <a:fld id="{FC92CB6F-A499-428B-8603-DD232D36ACC0}" type="PERCENTAGE">
                      <a:rPr lang="en-US" smtClean="0"/>
                      <a:pPr/>
                      <a:t>[PERCENTAGE]</a:t>
                    </a:fld>
                    <a:r>
                      <a:rPr lang="en-US"/>
                      <a:t>)</a:t>
                    </a:r>
                  </a:p>
                </c:rich>
              </c:tx>
              <c:dLblPos val="outEnd"/>
              <c:showLegendKey val="0"/>
              <c:showVal val="0"/>
              <c:showCatName val="1"/>
              <c:showSerName val="0"/>
              <c:showPercent val="1"/>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6-D526-471A-AAD6-6BF311D3C810}"/>
                </c:ext>
              </c:extLst>
            </c:dLbl>
            <c:dLbl>
              <c:idx val="7"/>
              <c:tx>
                <c:rich>
                  <a:bodyPr/>
                  <a:lstStyle/>
                  <a:p>
                    <a:fld id="{76B2E5DA-B038-4D85-A410-6ACB123D7102}" type="CATEGORYNAME">
                      <a:rPr lang="en-US"/>
                      <a:pPr/>
                      <a:t>[CATEGORY NAME]</a:t>
                    </a:fld>
                    <a:endParaRPr lang="en-US" baseline="0" dirty="0"/>
                  </a:p>
                  <a:p>
                    <a:r>
                      <a:rPr lang="en-US"/>
                      <a:t>(</a:t>
                    </a:r>
                    <a:fld id="{006ACC15-00EE-445B-8899-796E8F978429}" type="PERCENTAGE">
                      <a:rPr lang="en-US" smtClean="0"/>
                      <a:pPr/>
                      <a:t>[PERCENTAGE]</a:t>
                    </a:fld>
                    <a:r>
                      <a:rPr lang="en-US"/>
                      <a:t>)</a:t>
                    </a:r>
                  </a:p>
                </c:rich>
              </c:tx>
              <c:dLblPos val="outEnd"/>
              <c:showLegendKey val="0"/>
              <c:showVal val="0"/>
              <c:showCatName val="1"/>
              <c:showSerName val="0"/>
              <c:showPercent val="1"/>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7-D526-471A-AAD6-6BF311D3C810}"/>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Sheet1!$A$2:$A$9</c:f>
              <c:strCache>
                <c:ptCount val="8"/>
                <c:pt idx="0">
                  <c:v>&lt;12 months</c:v>
                </c:pt>
                <c:pt idx="1">
                  <c:v>1-2 years</c:v>
                </c:pt>
                <c:pt idx="2">
                  <c:v>2 years</c:v>
                </c:pt>
                <c:pt idx="3">
                  <c:v>3-4 years</c:v>
                </c:pt>
                <c:pt idx="4">
                  <c:v>5-9 years</c:v>
                </c:pt>
                <c:pt idx="5">
                  <c:v>10-14 years</c:v>
                </c:pt>
                <c:pt idx="6">
                  <c:v>15-19 years</c:v>
                </c:pt>
                <c:pt idx="7">
                  <c:v>20+ years</c:v>
                </c:pt>
              </c:strCache>
            </c:strRef>
          </c:cat>
          <c:val>
            <c:numRef>
              <c:f>Sheet1!$B$2:$B$9</c:f>
              <c:numCache>
                <c:formatCode>General</c:formatCode>
                <c:ptCount val="8"/>
                <c:pt idx="0">
                  <c:v>0.20399999999999999</c:v>
                </c:pt>
                <c:pt idx="1">
                  <c:v>6.8000000000000005E-2</c:v>
                </c:pt>
                <c:pt idx="2">
                  <c:v>5.6000000000000001E-2</c:v>
                </c:pt>
                <c:pt idx="3">
                  <c:v>0.183</c:v>
                </c:pt>
                <c:pt idx="4">
                  <c:v>0.19900000000000001</c:v>
                </c:pt>
                <c:pt idx="5">
                  <c:v>0.11</c:v>
                </c:pt>
                <c:pt idx="6">
                  <c:v>6.8000000000000005E-2</c:v>
                </c:pt>
                <c:pt idx="7">
                  <c:v>0.113</c:v>
                </c:pt>
              </c:numCache>
            </c:numRef>
          </c:val>
          <c:extLst>
            <c:ext xmlns:c16="http://schemas.microsoft.com/office/drawing/2014/chart" uri="{C3380CC4-5D6E-409C-BE32-E72D297353CC}">
              <c16:uniqueId val="{00000000-D526-471A-AAD6-6BF311D3C810}"/>
            </c:ext>
          </c:extLst>
        </c:ser>
        <c:dLbls>
          <c:showLegendKey val="0"/>
          <c:showVal val="0"/>
          <c:showCatName val="0"/>
          <c:showSerName val="0"/>
          <c:showPercent val="0"/>
          <c:showBubbleSize val="0"/>
          <c:showLeaderLines val="1"/>
        </c:dLbls>
        <c:firstSliceAng val="72"/>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1131324964458741E-2"/>
          <c:y val="3.5943729199679204E-2"/>
          <c:w val="0.90504595347200179"/>
          <c:h val="0.74592633344827186"/>
        </c:manualLayout>
      </c:layout>
      <c:barChart>
        <c:barDir val="col"/>
        <c:grouping val="clustered"/>
        <c:varyColors val="0"/>
        <c:ser>
          <c:idx val="0"/>
          <c:order val="0"/>
          <c:tx>
            <c:strRef>
              <c:f>Sheet1!$B$1</c:f>
              <c:strCache>
                <c:ptCount val="1"/>
                <c:pt idx="0">
                  <c:v>  </c:v>
                </c:pt>
              </c:strCache>
            </c:strRef>
          </c:tx>
          <c:spPr>
            <a:solidFill>
              <a:schemeClr val="accent1"/>
            </a:solidFill>
            <a:ln>
              <a:noFill/>
            </a:ln>
            <a:effectLst/>
          </c:spPr>
          <c:invertIfNegative val="0"/>
          <c:cat>
            <c:numRef>
              <c:f>Sheet1!$A$2:$A$5</c:f>
              <c:numCache>
                <c:formatCode>General</c:formatCode>
                <c:ptCount val="4"/>
              </c:numCache>
            </c:numRef>
          </c:cat>
          <c:val>
            <c:numRef>
              <c:f>Sheet1!$B$2:$B$5</c:f>
              <c:numCache>
                <c:formatCode>General</c:formatCode>
                <c:ptCount val="4"/>
                <c:pt idx="0">
                  <c:v>1E-3</c:v>
                </c:pt>
                <c:pt idx="1">
                  <c:v>1E-3</c:v>
                </c:pt>
                <c:pt idx="2">
                  <c:v>1E-3</c:v>
                </c:pt>
                <c:pt idx="3">
                  <c:v>1E-3</c:v>
                </c:pt>
              </c:numCache>
            </c:numRef>
          </c:val>
          <c:extLst>
            <c:ext xmlns:c16="http://schemas.microsoft.com/office/drawing/2014/chart" uri="{C3380CC4-5D6E-409C-BE32-E72D297353CC}">
              <c16:uniqueId val="{00000000-9148-494C-BFAB-6B145A1B8D4D}"/>
            </c:ext>
          </c:extLst>
        </c:ser>
        <c:dLbls>
          <c:showLegendKey val="0"/>
          <c:showVal val="0"/>
          <c:showCatName val="0"/>
          <c:showSerName val="0"/>
          <c:showPercent val="0"/>
          <c:showBubbleSize val="0"/>
        </c:dLbls>
        <c:gapWidth val="219"/>
        <c:overlap val="-27"/>
        <c:axId val="670322016"/>
        <c:axId val="670325624"/>
      </c:barChart>
      <c:catAx>
        <c:axId val="670322016"/>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a:solidFill>
                      <a:schemeClr val="tx1"/>
                    </a:solidFill>
                    <a:latin typeface="Arial" panose="020B0604020202020204" pitchFamily="34" charset="0"/>
                    <a:cs typeface="Arial" panose="020B0604020202020204" pitchFamily="34" charset="0"/>
                  </a:rPr>
                  <a:t>Work and Rest Periods of a Job,</a:t>
                </a:r>
                <a:r>
                  <a:rPr lang="en-US" b="1" baseline="0" dirty="0">
                    <a:solidFill>
                      <a:schemeClr val="tx1"/>
                    </a:solidFill>
                    <a:latin typeface="Arial" panose="020B0604020202020204" pitchFamily="34" charset="0"/>
                    <a:cs typeface="Arial" panose="020B0604020202020204" pitchFamily="34" charset="0"/>
                  </a:rPr>
                  <a:t> Over Time</a:t>
                </a:r>
                <a:endParaRPr lang="en-US" b="1" dirty="0">
                  <a:solidFill>
                    <a:schemeClr val="tx1"/>
                  </a:solidFill>
                  <a:latin typeface="Arial" panose="020B0604020202020204" pitchFamily="34" charset="0"/>
                  <a:cs typeface="Arial" panose="020B0604020202020204" pitchFamily="34" charset="0"/>
                </a:endParaRPr>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in"/>
        <c:minorTickMark val="none"/>
        <c:tickLblPos val="nextTo"/>
        <c:spPr>
          <a:noFill/>
          <a:ln w="38100"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70325624"/>
        <c:crosses val="autoZero"/>
        <c:auto val="1"/>
        <c:lblAlgn val="ctr"/>
        <c:lblOffset val="100"/>
        <c:noMultiLvlLbl val="0"/>
      </c:catAx>
      <c:valAx>
        <c:axId val="670325624"/>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38100">
            <a:solidFill>
              <a:schemeClr val="tx1"/>
            </a:solid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670322016"/>
        <c:crosses val="autoZero"/>
        <c:crossBetween val="between"/>
        <c:majorUnit val="1"/>
      </c:valAx>
      <c:spPr>
        <a:noFill/>
        <a:ln>
          <a:solidFill>
            <a:schemeClr val="bg1"/>
          </a:solid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1131324964458741E-2"/>
          <c:y val="3.5943729199679204E-2"/>
          <c:w val="0.90504595347200179"/>
          <c:h val="0.74592633344827186"/>
        </c:manualLayout>
      </c:layout>
      <c:barChart>
        <c:barDir val="col"/>
        <c:grouping val="clustered"/>
        <c:varyColors val="0"/>
        <c:ser>
          <c:idx val="0"/>
          <c:order val="0"/>
          <c:tx>
            <c:strRef>
              <c:f>Sheet1!$B$1</c:f>
              <c:strCache>
                <c:ptCount val="1"/>
                <c:pt idx="0">
                  <c:v>  </c:v>
                </c:pt>
              </c:strCache>
            </c:strRef>
          </c:tx>
          <c:spPr>
            <a:solidFill>
              <a:schemeClr val="accent1"/>
            </a:solidFill>
            <a:ln>
              <a:noFill/>
            </a:ln>
            <a:effectLst/>
          </c:spPr>
          <c:invertIfNegative val="0"/>
          <c:cat>
            <c:numRef>
              <c:f>Sheet1!$A$2:$A$9</c:f>
              <c:numCache>
                <c:formatCode>General</c:formatCode>
                <c:ptCount val="8"/>
              </c:numCache>
            </c:numRef>
          </c:cat>
          <c:val>
            <c:numRef>
              <c:f>Sheet1!$B$2:$B$9</c:f>
              <c:numCache>
                <c:formatCode>General</c:formatCode>
                <c:ptCount val="8"/>
                <c:pt idx="0">
                  <c:v>1E-3</c:v>
                </c:pt>
                <c:pt idx="1">
                  <c:v>1E-3</c:v>
                </c:pt>
                <c:pt idx="2">
                  <c:v>1E-3</c:v>
                </c:pt>
                <c:pt idx="3">
                  <c:v>1E-3</c:v>
                </c:pt>
                <c:pt idx="4">
                  <c:v>1E-3</c:v>
                </c:pt>
                <c:pt idx="5">
                  <c:v>1E-3</c:v>
                </c:pt>
                <c:pt idx="6">
                  <c:v>1E-3</c:v>
                </c:pt>
                <c:pt idx="7">
                  <c:v>1E-3</c:v>
                </c:pt>
              </c:numCache>
            </c:numRef>
          </c:val>
          <c:extLst>
            <c:ext xmlns:c16="http://schemas.microsoft.com/office/drawing/2014/chart" uri="{C3380CC4-5D6E-409C-BE32-E72D297353CC}">
              <c16:uniqueId val="{00000000-C828-4EF2-A867-BBAA02CCDC4D}"/>
            </c:ext>
          </c:extLst>
        </c:ser>
        <c:dLbls>
          <c:showLegendKey val="0"/>
          <c:showVal val="0"/>
          <c:showCatName val="0"/>
          <c:showSerName val="0"/>
          <c:showPercent val="0"/>
          <c:showBubbleSize val="0"/>
        </c:dLbls>
        <c:gapWidth val="219"/>
        <c:overlap val="-27"/>
        <c:axId val="670322016"/>
        <c:axId val="670325624"/>
      </c:barChart>
      <c:catAx>
        <c:axId val="670322016"/>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a:solidFill>
                      <a:schemeClr val="tx1"/>
                    </a:solidFill>
                    <a:latin typeface="Arial" panose="020B0604020202020204" pitchFamily="34" charset="0"/>
                    <a:cs typeface="Arial" panose="020B0604020202020204" pitchFamily="34" charset="0"/>
                  </a:rPr>
                  <a:t>Work and Rest Periods of a Job, Over Time</a:t>
                </a:r>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in"/>
        <c:minorTickMark val="none"/>
        <c:tickLblPos val="nextTo"/>
        <c:spPr>
          <a:noFill/>
          <a:ln w="38100"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70325624"/>
        <c:crosses val="autoZero"/>
        <c:auto val="1"/>
        <c:lblAlgn val="ctr"/>
        <c:lblOffset val="100"/>
        <c:noMultiLvlLbl val="0"/>
      </c:catAx>
      <c:valAx>
        <c:axId val="670325624"/>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38100">
            <a:solidFill>
              <a:schemeClr val="tx1"/>
            </a:solid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670322016"/>
        <c:crosses val="autoZero"/>
        <c:crossBetween val="between"/>
        <c:majorUnit val="1"/>
      </c:valAx>
      <c:spPr>
        <a:noFill/>
        <a:ln>
          <a:solidFill>
            <a:schemeClr val="bg1"/>
          </a:solid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1664BE-9553-4F48-8030-80A3648F6E8C}" type="datetimeFigureOut">
              <a:rPr lang="en-US" smtClean="0"/>
              <a:t>2/16/2022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5609F7-7A97-4BF9-8A47-FB0BBB55D813}" type="slidenum">
              <a:rPr lang="en-US" smtClean="0"/>
              <a:t>‹#›</a:t>
            </a:fld>
            <a:endParaRPr lang="en-US"/>
          </a:p>
        </p:txBody>
      </p:sp>
    </p:spTree>
    <p:extLst>
      <p:ext uri="{BB962C8B-B14F-4D97-AF65-F5344CB8AC3E}">
        <p14:creationId xmlns:p14="http://schemas.microsoft.com/office/powerpoint/2010/main" val="4189122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6600" spc="-50" baseline="0">
                <a:solidFill>
                  <a:srgbClr val="C00000"/>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800" b="1" i="0" cap="none" spc="0" baseline="0">
                <a:solidFill>
                  <a:schemeClr val="tx2"/>
                </a:solidFill>
                <a:latin typeface="Arial" panose="020B0604020202020204" pitchFamily="34" charset="0"/>
                <a:cs typeface="Arial" panose="020B0604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EAFCDF3E-0D50-41C9-980A-6C6667B3E824}" type="datetime1">
              <a:rPr lang="en-US" smtClean="0"/>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bwMode="white"/>
        <p:txBody>
          <a:bodyPr/>
          <a:lstStyle/>
          <a:p>
            <a:fld id="{E5A08E0C-470D-4DAC-8534-76A0BAF8E78E}"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5354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22AF17-CB96-4609-A0C7-055C7EB8870D}" type="datetime1">
              <a:rPr lang="en-US" smtClean="0"/>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A08E0C-470D-4DAC-8534-76A0BAF8E78E}" type="slidenum">
              <a:rPr lang="en-US" smtClean="0"/>
              <a:t>‹#›</a:t>
            </a:fld>
            <a:endParaRPr lang="en-US"/>
          </a:p>
        </p:txBody>
      </p:sp>
    </p:spTree>
    <p:extLst>
      <p:ext uri="{BB962C8B-B14F-4D97-AF65-F5344CB8AC3E}">
        <p14:creationId xmlns:p14="http://schemas.microsoft.com/office/powerpoint/2010/main" val="1675997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306CF3-B563-4376-8A13-CED8C70E4FC8}" type="datetime1">
              <a:rPr lang="en-US" smtClean="0"/>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A08E0C-470D-4DAC-8534-76A0BAF8E78E}" type="slidenum">
              <a:rPr lang="en-US" smtClean="0"/>
              <a:t>‹#›</a:t>
            </a:fld>
            <a:endParaRPr lang="en-US"/>
          </a:p>
        </p:txBody>
      </p:sp>
    </p:spTree>
    <p:extLst>
      <p:ext uri="{BB962C8B-B14F-4D97-AF65-F5344CB8AC3E}">
        <p14:creationId xmlns:p14="http://schemas.microsoft.com/office/powerpoint/2010/main" val="3995694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341313" indent="-230188">
              <a:buClr>
                <a:srgbClr val="C00000"/>
              </a:buClr>
              <a:buFont typeface="Arial" panose="020B0604020202020204" pitchFamily="34" charset="0"/>
              <a:buChar char="•"/>
              <a:defRPr/>
            </a:lvl1pPr>
            <a:lvl2pPr marL="684213" indent="-222250">
              <a:defRPr/>
            </a:lvl2pPr>
            <a:lvl3pPr marL="1085850" indent="-171450">
              <a:defRPr/>
            </a:lvl3pPr>
            <a:lvl4pPr marL="1427163" indent="-171450">
              <a:defRPr/>
            </a:lvl4pPr>
            <a:lvl5pPr marL="1768475" indent="-169863">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8E9E71F-9F53-4194-8B0A-F9EE55168A88}" type="datetime1">
              <a:rPr lang="en-US" smtClean="0"/>
              <a:t>2/16/2022</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A08E0C-470D-4DAC-8534-76A0BAF8E78E}" type="slidenum">
              <a:rPr lang="en-US" smtClean="0"/>
              <a:t>‹#›</a:t>
            </a:fld>
            <a:endParaRPr lang="en-US"/>
          </a:p>
        </p:txBody>
      </p:sp>
    </p:spTree>
    <p:extLst>
      <p:ext uri="{BB962C8B-B14F-4D97-AF65-F5344CB8AC3E}">
        <p14:creationId xmlns:p14="http://schemas.microsoft.com/office/powerpoint/2010/main" val="1076202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6600" b="0">
                <a:solidFill>
                  <a:srgbClr val="C00000"/>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800" b="1" cap="none" spc="0" baseline="0">
                <a:solidFill>
                  <a:schemeClr val="tx2"/>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6BE22457-3224-4AFB-B5E0-F3C77DC0CD3B}" type="datetime1">
              <a:rPr lang="en-US" smtClean="0"/>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A08E0C-470D-4DAC-8534-76A0BAF8E78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3877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lvl1pPr marL="91440" marR="0" indent="-91440" algn="l" defTabSz="914400" rtl="0" eaLnBrk="1" fontAlgn="auto" latinLnBrk="0" hangingPunct="1">
              <a:lnSpc>
                <a:spcPct val="90000"/>
              </a:lnSpc>
              <a:spcBef>
                <a:spcPts val="1200"/>
              </a:spcBef>
              <a:spcAft>
                <a:spcPts val="200"/>
              </a:spcAft>
              <a:buClr>
                <a:srgbClr val="696969"/>
              </a:buClr>
              <a:buSzPct val="100000"/>
              <a:buFont typeface="Calibri" panose="020F0502020204030204" pitchFamily="34" charset="0"/>
              <a:buChar char=" "/>
              <a:tabLst/>
              <a:defRPr sz="3200"/>
            </a:lvl1pPr>
            <a:lvl2pPr marL="573088" marR="0" indent="-231775" algn="l" defTabSz="914400" rtl="0" eaLnBrk="1" fontAlgn="auto" latinLnBrk="0" hangingPunct="1">
              <a:lnSpc>
                <a:spcPct val="90000"/>
              </a:lnSpc>
              <a:spcBef>
                <a:spcPts val="200"/>
              </a:spcBef>
              <a:spcAft>
                <a:spcPts val="400"/>
              </a:spcAft>
              <a:buClr>
                <a:srgbClr val="C00000"/>
              </a:buClr>
              <a:buSzTx/>
              <a:buFont typeface="Arial" panose="020B0604020202020204" pitchFamily="34" charset="0"/>
              <a:buChar char="•"/>
              <a:tabLst/>
              <a:defRPr sz="2800"/>
            </a:lvl2pPr>
            <a:lvl3pPr marL="914400" marR="0" indent="-230188" algn="l" defTabSz="914400" rtl="0" eaLnBrk="1" fontAlgn="auto" latinLnBrk="0" hangingPunct="1">
              <a:lnSpc>
                <a:spcPct val="90000"/>
              </a:lnSpc>
              <a:spcBef>
                <a:spcPts val="200"/>
              </a:spcBef>
              <a:spcAft>
                <a:spcPts val="400"/>
              </a:spcAft>
              <a:buClr>
                <a:srgbClr val="C00000"/>
              </a:buClr>
              <a:buSzTx/>
              <a:buFont typeface="Arial" panose="020B0604020202020204" pitchFamily="34" charset="0"/>
              <a:buChar char="•"/>
              <a:tabLst/>
              <a:defRPr sz="2000"/>
            </a:lvl3pPr>
            <a:lvl4pPr marL="1255713" marR="0" indent="-230188" algn="l" defTabSz="914400" rtl="0" eaLnBrk="1" fontAlgn="auto" latinLnBrk="0" hangingPunct="1">
              <a:lnSpc>
                <a:spcPct val="90000"/>
              </a:lnSpc>
              <a:spcBef>
                <a:spcPts val="200"/>
              </a:spcBef>
              <a:spcAft>
                <a:spcPts val="400"/>
              </a:spcAft>
              <a:buClr>
                <a:srgbClr val="C00000"/>
              </a:buClr>
              <a:buSzTx/>
              <a:buFont typeface="Arial" panose="020B0604020202020204" pitchFamily="34" charset="0"/>
              <a:buChar char="•"/>
              <a:tabLst/>
              <a:defRPr sz="2000"/>
            </a:lvl4pPr>
            <a:lvl5pPr marL="1598613" marR="0" indent="-222250" algn="l" defTabSz="914400" rtl="0" eaLnBrk="1" fontAlgn="auto" latinLnBrk="0" hangingPunct="1">
              <a:lnSpc>
                <a:spcPct val="90000"/>
              </a:lnSpc>
              <a:spcBef>
                <a:spcPts val="200"/>
              </a:spcBef>
              <a:spcAft>
                <a:spcPts val="400"/>
              </a:spcAft>
              <a:buClr>
                <a:srgbClr val="C00000"/>
              </a:buClr>
              <a:buSzTx/>
              <a:buFont typeface="Arial" panose="020B0604020202020204" pitchFamily="34" charset="0"/>
              <a:buChar char="•"/>
              <a:tabLst/>
              <a:defRPr sz="2000"/>
            </a:lvl5pPr>
          </a:lstStyle>
          <a:p>
            <a:pPr marL="91440" marR="0" lvl="0" indent="-91440" algn="l" defTabSz="914400" rtl="0" eaLnBrk="1" fontAlgn="auto" latinLnBrk="0" hangingPunct="1">
              <a:lnSpc>
                <a:spcPct val="90000"/>
              </a:lnSpc>
              <a:spcBef>
                <a:spcPts val="1200"/>
              </a:spcBef>
              <a:spcAft>
                <a:spcPts val="200"/>
              </a:spcAft>
              <a:buClr>
                <a:srgbClr val="696969"/>
              </a:buClr>
              <a:buSzPct val="100000"/>
              <a:buFont typeface="Calibri" panose="020F0502020204030204" pitchFamily="34" charset="0"/>
              <a:buChar char=" "/>
              <a:tabLst/>
              <a:defRPr/>
            </a:pPr>
            <a:r>
              <a:rPr kumimoji="0" lang="en-US" sz="2800" b="0" i="0" u="none" strike="noStrike" kern="1200" cap="none" spc="0" normalizeH="0" baseline="0" noProof="0" dirty="0">
                <a:ln>
                  <a:noFill/>
                </a:ln>
                <a:solidFill>
                  <a:srgbClr val="000000">
                    <a:lumMod val="75000"/>
                    <a:lumOff val="25000"/>
                  </a:srgbClr>
                </a:solidFill>
                <a:effectLst/>
                <a:uLnTx/>
                <a:uFillTx/>
                <a:latin typeface="Arial" panose="020B0604020202020204" pitchFamily="34" charset="0"/>
                <a:ea typeface="+mn-ea"/>
                <a:cs typeface="Arial" panose="020B0604020202020204" pitchFamily="34" charset="0"/>
              </a:rPr>
              <a:t>Edit Master text styles</a:t>
            </a:r>
          </a:p>
          <a:p>
            <a:pPr marL="573088" marR="0" lvl="1" indent="-231775" algn="l" defTabSz="914400" rtl="0" eaLnBrk="1" fontAlgn="auto" latinLnBrk="0" hangingPunct="1">
              <a:lnSpc>
                <a:spcPct val="90000"/>
              </a:lnSpc>
              <a:spcBef>
                <a:spcPts val="200"/>
              </a:spcBef>
              <a:spcAft>
                <a:spcPts val="400"/>
              </a:spcAft>
              <a:buClr>
                <a:srgbClr val="C00000"/>
              </a:buClr>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lumMod val="75000"/>
                    <a:lumOff val="25000"/>
                  </a:srgbClr>
                </a:solidFill>
                <a:effectLst/>
                <a:uLnTx/>
                <a:uFillTx/>
                <a:latin typeface="Arial" panose="020B0604020202020204" pitchFamily="34" charset="0"/>
                <a:ea typeface="+mn-ea"/>
                <a:cs typeface="Arial" panose="020B0604020202020204" pitchFamily="34" charset="0"/>
              </a:rPr>
              <a:t>Second level</a:t>
            </a:r>
          </a:p>
          <a:p>
            <a:pPr marL="914400" marR="0" lvl="2" indent="-230188" algn="l" defTabSz="914400" rtl="0" eaLnBrk="1" fontAlgn="auto" latinLnBrk="0" hangingPunct="1">
              <a:lnSpc>
                <a:spcPct val="90000"/>
              </a:lnSpc>
              <a:spcBef>
                <a:spcPts val="200"/>
              </a:spcBef>
              <a:spcAft>
                <a:spcPts val="400"/>
              </a:spcAft>
              <a:buClr>
                <a:srgbClr val="C00000"/>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75000"/>
                    <a:lumOff val="25000"/>
                  </a:srgbClr>
                </a:solidFill>
                <a:effectLst/>
                <a:uLnTx/>
                <a:uFillTx/>
                <a:latin typeface="Arial" panose="020B0604020202020204" pitchFamily="34" charset="0"/>
                <a:ea typeface="+mn-ea"/>
                <a:cs typeface="Arial" panose="020B0604020202020204" pitchFamily="34" charset="0"/>
              </a:rPr>
              <a:t>Third level</a:t>
            </a:r>
          </a:p>
          <a:p>
            <a:pPr marL="1255713" marR="0" lvl="3" indent="-230188" algn="l" defTabSz="914400" rtl="0" eaLnBrk="1" fontAlgn="auto" latinLnBrk="0" hangingPunct="1">
              <a:lnSpc>
                <a:spcPct val="90000"/>
              </a:lnSpc>
              <a:spcBef>
                <a:spcPts val="200"/>
              </a:spcBef>
              <a:spcAft>
                <a:spcPts val="400"/>
              </a:spcAft>
              <a:buClr>
                <a:srgbClr val="C00000"/>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75000"/>
                    <a:lumOff val="25000"/>
                  </a:srgbClr>
                </a:solidFill>
                <a:effectLst/>
                <a:uLnTx/>
                <a:uFillTx/>
                <a:latin typeface="Arial" panose="020B0604020202020204" pitchFamily="34" charset="0"/>
                <a:ea typeface="+mn-ea"/>
                <a:cs typeface="Arial" panose="020B0604020202020204" pitchFamily="34" charset="0"/>
              </a:rPr>
              <a:t>Fourth level</a:t>
            </a:r>
          </a:p>
          <a:p>
            <a:pPr marL="1598613" marR="0" lvl="4" indent="-222250" algn="l" defTabSz="914400" rtl="0" eaLnBrk="1" fontAlgn="auto" latinLnBrk="0" hangingPunct="1">
              <a:lnSpc>
                <a:spcPct val="90000"/>
              </a:lnSpc>
              <a:spcBef>
                <a:spcPts val="200"/>
              </a:spcBef>
              <a:spcAft>
                <a:spcPts val="400"/>
              </a:spcAft>
              <a:buClr>
                <a:srgbClr val="C00000"/>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75000"/>
                    <a:lumOff val="25000"/>
                  </a:srgbClr>
                </a:solidFill>
                <a:effectLst/>
                <a:uLnTx/>
                <a:uFillTx/>
                <a:latin typeface="Arial" panose="020B0604020202020204" pitchFamily="34" charset="0"/>
                <a:ea typeface="+mn-ea"/>
                <a:cs typeface="Arial" panose="020B0604020202020204" pitchFamily="34" charset="0"/>
              </a:rPr>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6D42C42-E959-4CD2-A4DB-00AAB54760EF}" type="datetime1">
              <a:rPr lang="en-US" smtClean="0"/>
              <a:t>2/16/2022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A08E0C-470D-4DAC-8534-76A0BAF8E78E}" type="slidenum">
              <a:rPr lang="en-US" smtClean="0"/>
              <a:t>‹#›</a:t>
            </a:fld>
            <a:endParaRPr lang="en-US"/>
          </a:p>
        </p:txBody>
      </p:sp>
    </p:spTree>
    <p:extLst>
      <p:ext uri="{BB962C8B-B14F-4D97-AF65-F5344CB8AC3E}">
        <p14:creationId xmlns:p14="http://schemas.microsoft.com/office/powerpoint/2010/main" val="3860934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CADE373-64BE-4E35-99A1-DC4DA09EBFE4}" type="datetime1">
              <a:rPr lang="en-US" smtClean="0"/>
              <a:t>2/16/2022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A08E0C-470D-4DAC-8534-76A0BAF8E78E}" type="slidenum">
              <a:rPr lang="en-US" smtClean="0"/>
              <a:t>‹#›</a:t>
            </a:fld>
            <a:endParaRPr lang="en-US"/>
          </a:p>
        </p:txBody>
      </p:sp>
    </p:spTree>
    <p:extLst>
      <p:ext uri="{BB962C8B-B14F-4D97-AF65-F5344CB8AC3E}">
        <p14:creationId xmlns:p14="http://schemas.microsoft.com/office/powerpoint/2010/main" val="4221105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5D670F-5844-404F-BEC4-F0ADA19E1085}" type="datetime1">
              <a:rPr lang="en-US" smtClean="0"/>
              <a:t>2/16/2022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A08E0C-470D-4DAC-8534-76A0BAF8E78E}" type="slidenum">
              <a:rPr lang="en-US" smtClean="0"/>
              <a:t>‹#›</a:t>
            </a:fld>
            <a:endParaRPr lang="en-US"/>
          </a:p>
        </p:txBody>
      </p:sp>
    </p:spTree>
    <p:extLst>
      <p:ext uri="{BB962C8B-B14F-4D97-AF65-F5344CB8AC3E}">
        <p14:creationId xmlns:p14="http://schemas.microsoft.com/office/powerpoint/2010/main" val="4000000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C77018A-5F5B-49E6-9058-D8E6282A65ED}" type="datetime1">
              <a:rPr lang="en-US" smtClean="0"/>
              <a:t>2/16/2022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E5A08E0C-470D-4DAC-8534-76A0BAF8E78E}" type="slidenum">
              <a:rPr lang="en-US" smtClean="0"/>
              <a:t>‹#›</a:t>
            </a:fld>
            <a:endParaRPr lang="en-US"/>
          </a:p>
        </p:txBody>
      </p:sp>
    </p:spTree>
    <p:extLst>
      <p:ext uri="{BB962C8B-B14F-4D97-AF65-F5344CB8AC3E}">
        <p14:creationId xmlns:p14="http://schemas.microsoft.com/office/powerpoint/2010/main" val="3217766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9D6F7F1-1B75-49F4-A84C-7A6D8BE1DB74}" type="datetime1">
              <a:rPr lang="en-US" smtClean="0"/>
              <a:t>2/16/2022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5A08E0C-470D-4DAC-8534-76A0BAF8E78E}" type="slidenum">
              <a:rPr lang="en-US" smtClean="0"/>
              <a:t>‹#›</a:t>
            </a:fld>
            <a:endParaRPr lang="en-US"/>
          </a:p>
        </p:txBody>
      </p:sp>
    </p:spTree>
    <p:extLst>
      <p:ext uri="{BB962C8B-B14F-4D97-AF65-F5344CB8AC3E}">
        <p14:creationId xmlns:p14="http://schemas.microsoft.com/office/powerpoint/2010/main" val="1509066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cstate="email">
              <a:extLst>
                <a:ext uri="{28A0092B-C50C-407E-A947-70E740481C1C}">
                  <a14:useLocalDpi xmlns:a14="http://schemas.microsoft.com/office/drawing/2010/main"/>
                </a:ext>
              </a:extLst>
            </a:blip>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3F4EB85-F73D-406C-8487-89E271E30802}" type="datetime1">
              <a:rPr lang="en-US" smtClean="0"/>
              <a:t>2/16/2022</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A08E0C-470D-4DAC-8534-76A0BAF8E78E}" type="slidenum">
              <a:rPr lang="en-US" smtClean="0"/>
              <a:t>‹#›</a:t>
            </a:fld>
            <a:endParaRPr lang="en-US"/>
          </a:p>
        </p:txBody>
      </p:sp>
    </p:spTree>
    <p:extLst>
      <p:ext uri="{BB962C8B-B14F-4D97-AF65-F5344CB8AC3E}">
        <p14:creationId xmlns:p14="http://schemas.microsoft.com/office/powerpoint/2010/main" val="2495912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t" anchorCtr="0">
            <a:no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latin typeface="Arial" panose="020B0604020202020204" pitchFamily="34" charset="0"/>
                <a:cs typeface="Arial" panose="020B0604020202020204" pitchFamily="34" charset="0"/>
              </a:defRPr>
            </a:lvl1pPr>
          </a:lstStyle>
          <a:p>
            <a:fld id="{14E9BE2D-E5F7-466E-8DCD-692E7F7B6063}" type="datetime1">
              <a:rPr lang="en-US" smtClean="0"/>
              <a:t>2/16/2022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latin typeface="Arial" panose="020B0604020202020204" pitchFamily="34" charset="0"/>
                <a:cs typeface="Arial" panose="020B0604020202020204" pitchFamily="34" charset="0"/>
              </a:defRPr>
            </a:lvl1pPr>
          </a:lstStyle>
          <a:p>
            <a:endParaRPr lang="en-US"/>
          </a:p>
        </p:txBody>
      </p:sp>
      <p:sp>
        <p:nvSpPr>
          <p:cNvPr id="6" name="Slide Number Placeholder 5"/>
          <p:cNvSpPr>
            <a:spLocks noGrp="1"/>
          </p:cNvSpPr>
          <p:nvPr>
            <p:ph type="sldNum" sz="quarter" idx="4"/>
          </p:nvPr>
        </p:nvSpPr>
        <p:spPr bwMode="white">
          <a:xfrm>
            <a:off x="10413207" y="6459785"/>
            <a:ext cx="1312025" cy="365125"/>
          </a:xfrm>
          <a:prstGeom prst="rect">
            <a:avLst/>
          </a:prstGeom>
        </p:spPr>
        <p:txBody>
          <a:bodyPr vert="horz" lIns="91440" tIns="45720" rIns="91440" bIns="45720" rtlCol="0" anchor="ctr"/>
          <a:lstStyle>
            <a:lvl1pPr algn="r">
              <a:defRPr sz="1050">
                <a:solidFill>
                  <a:srgbClr val="FFFFFF"/>
                </a:solidFill>
                <a:latin typeface="Arial" panose="020B0604020202020204" pitchFamily="34" charset="0"/>
                <a:cs typeface="Arial" panose="020B0604020202020204" pitchFamily="34" charset="0"/>
              </a:defRPr>
            </a:lvl1pPr>
          </a:lstStyle>
          <a:p>
            <a:fld id="{E5A08E0C-470D-4DAC-8534-76A0BAF8E78E}"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5742977"/>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hdr="0" ftr="0" dt="0"/>
  <p:txStyles>
    <p:titleStyle>
      <a:lvl1pPr algn="l" defTabSz="914400" rtl="0" eaLnBrk="1" latinLnBrk="0" hangingPunct="1">
        <a:lnSpc>
          <a:spcPct val="85000"/>
        </a:lnSpc>
        <a:spcBef>
          <a:spcPct val="0"/>
        </a:spcBef>
        <a:buNone/>
        <a:defRPr sz="4800" b="1" kern="1200" spc="-50" baseline="0">
          <a:solidFill>
            <a:srgbClr val="C00000"/>
          </a:solidFill>
          <a:latin typeface="Arial" panose="020B0604020202020204" pitchFamily="34" charset="0"/>
          <a:ea typeface="+mj-ea"/>
          <a:cs typeface="Arial" panose="020B0604020202020204" pitchFamily="34"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36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573088" indent="-231775" algn="l" defTabSz="914400" rtl="0" eaLnBrk="1" latinLnBrk="0" hangingPunct="1">
        <a:lnSpc>
          <a:spcPct val="90000"/>
        </a:lnSpc>
        <a:spcBef>
          <a:spcPts val="200"/>
        </a:spcBef>
        <a:spcAft>
          <a:spcPts val="400"/>
        </a:spcAft>
        <a:buClr>
          <a:srgbClr val="C00000"/>
        </a:buClr>
        <a:buFont typeface="Arial" panose="020B0604020202020204" pitchFamily="34" charset="0"/>
        <a:buChar char="•"/>
        <a:defRPr sz="32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914400" indent="-230188" algn="l" defTabSz="914400" rtl="0" eaLnBrk="1" latinLnBrk="0" hangingPunct="1">
        <a:lnSpc>
          <a:spcPct val="90000"/>
        </a:lnSpc>
        <a:spcBef>
          <a:spcPts val="200"/>
        </a:spcBef>
        <a:spcAft>
          <a:spcPts val="400"/>
        </a:spcAft>
        <a:buClr>
          <a:srgbClr val="C00000"/>
        </a:buClr>
        <a:buFont typeface="Arial" panose="020B0604020202020204" pitchFamily="34" charset="0"/>
        <a:buChar char="•"/>
        <a:defRPr sz="24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1255713" indent="-230188" algn="l" defTabSz="914400" rtl="0" eaLnBrk="1" latinLnBrk="0" hangingPunct="1">
        <a:lnSpc>
          <a:spcPct val="90000"/>
        </a:lnSpc>
        <a:spcBef>
          <a:spcPts val="200"/>
        </a:spcBef>
        <a:spcAft>
          <a:spcPts val="400"/>
        </a:spcAft>
        <a:buClr>
          <a:srgbClr val="C00000"/>
        </a:buClr>
        <a:buFont typeface="Arial" panose="020B0604020202020204" pitchFamily="34" charset="0"/>
        <a:buChar char="•"/>
        <a:defRPr sz="24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1598613" indent="-222250" algn="l" defTabSz="914400" rtl="0" eaLnBrk="1" latinLnBrk="0" hangingPunct="1">
        <a:lnSpc>
          <a:spcPct val="90000"/>
        </a:lnSpc>
        <a:spcBef>
          <a:spcPts val="200"/>
        </a:spcBef>
        <a:spcAft>
          <a:spcPts val="400"/>
        </a:spcAft>
        <a:buClr>
          <a:srgbClr val="C00000"/>
        </a:buClr>
        <a:buFont typeface="Arial" panose="020B0604020202020204" pitchFamily="34" charset="0"/>
        <a:buChar char="•"/>
        <a:defRPr sz="24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20.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5" Type="http://schemas.openxmlformats.org/officeDocument/2006/relationships/image" Target="../media/image24.png"/><Relationship Id="rId4" Type="http://schemas.openxmlformats.org/officeDocument/2006/relationships/image" Target="../media/image23.png"/></Relationships>
</file>

<file path=ppt/slides/_rels/slide19.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image" Target="../media/image26.png"/><Relationship Id="rId7" Type="http://schemas.openxmlformats.org/officeDocument/2006/relationships/image" Target="../media/image30.png"/><Relationship Id="rId2" Type="http://schemas.openxmlformats.org/officeDocument/2006/relationships/image" Target="../media/image25.emf"/><Relationship Id="rId1" Type="http://schemas.openxmlformats.org/officeDocument/2006/relationships/slideLayout" Target="../slideLayouts/slideLayout2.xml"/><Relationship Id="rId6" Type="http://schemas.openxmlformats.org/officeDocument/2006/relationships/image" Target="../media/image29.png"/><Relationship Id="rId11" Type="http://schemas.openxmlformats.org/officeDocument/2006/relationships/image" Target="../media/image34.png"/><Relationship Id="rId5" Type="http://schemas.openxmlformats.org/officeDocument/2006/relationships/image" Target="../media/image28.png"/><Relationship Id="rId10" Type="http://schemas.openxmlformats.org/officeDocument/2006/relationships/image" Target="../media/image33.png"/><Relationship Id="rId4" Type="http://schemas.openxmlformats.org/officeDocument/2006/relationships/image" Target="../media/image27.png"/><Relationship Id="rId9" Type="http://schemas.openxmlformats.org/officeDocument/2006/relationships/image" Target="../media/image32.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2.xml"/><Relationship Id="rId4" Type="http://schemas.openxmlformats.org/officeDocument/2006/relationships/image" Target="../media/image37.png"/></Relationships>
</file>

<file path=ppt/slides/_rels/slide2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 Id="rId5" Type="http://schemas.openxmlformats.org/officeDocument/2006/relationships/image" Target="../media/image39.png"/><Relationship Id="rId4" Type="http://schemas.openxmlformats.org/officeDocument/2006/relationships/image" Target="../media/image38.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jpeg"/><Relationship Id="rId1" Type="http://schemas.openxmlformats.org/officeDocument/2006/relationships/slideLayout" Target="../slideLayouts/slideLayout2.xml"/><Relationship Id="rId4" Type="http://schemas.openxmlformats.org/officeDocument/2006/relationships/image" Target="../media/image42.png"/></Relationships>
</file>

<file path=ppt/slides/_rels/slide24.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0.jpeg"/><Relationship Id="rId1" Type="http://schemas.openxmlformats.org/officeDocument/2006/relationships/slideLayout" Target="../slideLayouts/slideLayout2.xml"/><Relationship Id="rId6" Type="http://schemas.openxmlformats.org/officeDocument/2006/relationships/image" Target="../media/image46.png"/><Relationship Id="rId5" Type="http://schemas.openxmlformats.org/officeDocument/2006/relationships/image" Target="../media/image45.png"/><Relationship Id="rId4" Type="http://schemas.openxmlformats.org/officeDocument/2006/relationships/image" Target="../media/image44.png"/></Relationships>
</file>

<file path=ppt/slides/_rels/slide25.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image" Target="../media/image47.png"/><Relationship Id="rId1" Type="http://schemas.openxmlformats.org/officeDocument/2006/relationships/slideLayout" Target="../slideLayouts/slideLayout2.xml"/><Relationship Id="rId4" Type="http://schemas.openxmlformats.org/officeDocument/2006/relationships/image" Target="../media/image48.png"/></Relationships>
</file>

<file path=ppt/slides/_rels/slide26.xml.rels><?xml version="1.0" encoding="UTF-8" standalone="yes"?>
<Relationships xmlns="http://schemas.openxmlformats.org/package/2006/relationships"><Relationship Id="rId3" Type="http://schemas.openxmlformats.org/officeDocument/2006/relationships/image" Target="../media/image50.emf"/><Relationship Id="rId7" Type="http://schemas.openxmlformats.org/officeDocument/2006/relationships/image" Target="../media/image54.png"/><Relationship Id="rId2" Type="http://schemas.openxmlformats.org/officeDocument/2006/relationships/image" Target="../media/image49.jpeg"/><Relationship Id="rId1" Type="http://schemas.openxmlformats.org/officeDocument/2006/relationships/slideLayout" Target="../slideLayouts/slideLayout2.xml"/><Relationship Id="rId6" Type="http://schemas.openxmlformats.org/officeDocument/2006/relationships/image" Target="../media/image53.png"/><Relationship Id="rId5" Type="http://schemas.openxmlformats.org/officeDocument/2006/relationships/image" Target="../media/image52.jpeg"/><Relationship Id="rId4" Type="http://schemas.openxmlformats.org/officeDocument/2006/relationships/image" Target="../media/image5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image" Target="../media/image5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9.png"/><Relationship Id="rId2" Type="http://schemas.openxmlformats.org/officeDocument/2006/relationships/image" Target="../media/image58.png"/><Relationship Id="rId1" Type="http://schemas.openxmlformats.org/officeDocument/2006/relationships/slideLayout" Target="../slideLayouts/slideLayout2.xml"/><Relationship Id="rId5" Type="http://schemas.openxmlformats.org/officeDocument/2006/relationships/image" Target="../media/image61.png"/><Relationship Id="rId4" Type="http://schemas.openxmlformats.org/officeDocument/2006/relationships/image" Target="../media/image60.png"/></Relationships>
</file>

<file path=ppt/slides/_rels/slide31.xml.rels><?xml version="1.0" encoding="UTF-8" standalone="yes"?>
<Relationships xmlns="http://schemas.openxmlformats.org/package/2006/relationships"><Relationship Id="rId3" Type="http://schemas.openxmlformats.org/officeDocument/2006/relationships/image" Target="../media/image63.png"/><Relationship Id="rId2" Type="http://schemas.openxmlformats.org/officeDocument/2006/relationships/image" Target="../media/image62.png"/><Relationship Id="rId1" Type="http://schemas.openxmlformats.org/officeDocument/2006/relationships/slideLayout" Target="../slideLayouts/slideLayout2.xml"/><Relationship Id="rId6" Type="http://schemas.openxmlformats.org/officeDocument/2006/relationships/image" Target="../media/image66.png"/><Relationship Id="rId5" Type="http://schemas.openxmlformats.org/officeDocument/2006/relationships/image" Target="../media/image65.png"/><Relationship Id="rId4" Type="http://schemas.openxmlformats.org/officeDocument/2006/relationships/image" Target="../media/image64.png"/></Relationships>
</file>

<file path=ppt/slides/_rels/slide32.xml.rels><?xml version="1.0" encoding="UTF-8" standalone="yes"?>
<Relationships xmlns="http://schemas.openxmlformats.org/package/2006/relationships"><Relationship Id="rId3" Type="http://schemas.openxmlformats.org/officeDocument/2006/relationships/image" Target="../media/image68.png"/><Relationship Id="rId2" Type="http://schemas.openxmlformats.org/officeDocument/2006/relationships/image" Target="../media/image67.png"/><Relationship Id="rId1" Type="http://schemas.openxmlformats.org/officeDocument/2006/relationships/slideLayout" Target="../slideLayouts/slideLayout2.xml"/><Relationship Id="rId6" Type="http://schemas.openxmlformats.org/officeDocument/2006/relationships/image" Target="../media/image70.png"/><Relationship Id="rId5" Type="http://schemas.openxmlformats.org/officeDocument/2006/relationships/image" Target="../media/image69.png"/><Relationship Id="rId4" Type="http://schemas.openxmlformats.org/officeDocument/2006/relationships/image" Target="../media/image64.png"/></Relationships>
</file>

<file path=ppt/slides/_rels/slide33.xml.rels><?xml version="1.0" encoding="UTF-8" standalone="yes"?>
<Relationships xmlns="http://schemas.openxmlformats.org/package/2006/relationships"><Relationship Id="rId3" Type="http://schemas.openxmlformats.org/officeDocument/2006/relationships/image" Target="../media/image64.png"/><Relationship Id="rId2" Type="http://schemas.openxmlformats.org/officeDocument/2006/relationships/image" Target="../media/image7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72.png"/><Relationship Id="rId2" Type="http://schemas.openxmlformats.org/officeDocument/2006/relationships/image" Target="../media/image64.png"/><Relationship Id="rId1" Type="http://schemas.openxmlformats.org/officeDocument/2006/relationships/slideLayout" Target="../slideLayouts/slideLayout2.xml"/><Relationship Id="rId4" Type="http://schemas.openxmlformats.org/officeDocument/2006/relationships/image" Target="../media/image73.png"/></Relationships>
</file>

<file path=ppt/slides/_rels/slide35.xml.rels><?xml version="1.0" encoding="UTF-8" standalone="yes"?>
<Relationships xmlns="http://schemas.openxmlformats.org/package/2006/relationships"><Relationship Id="rId3" Type="http://schemas.openxmlformats.org/officeDocument/2006/relationships/image" Target="../media/image75.png"/><Relationship Id="rId2" Type="http://schemas.openxmlformats.org/officeDocument/2006/relationships/image" Target="../media/image7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78.png"/><Relationship Id="rId2" Type="http://schemas.openxmlformats.org/officeDocument/2006/relationships/image" Target="../media/image77.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80.png"/><Relationship Id="rId7" Type="http://schemas.openxmlformats.org/officeDocument/2006/relationships/image" Target="../media/image83.png"/><Relationship Id="rId2" Type="http://schemas.openxmlformats.org/officeDocument/2006/relationships/image" Target="../media/image79.png"/><Relationship Id="rId1" Type="http://schemas.openxmlformats.org/officeDocument/2006/relationships/slideLayout" Target="../slideLayouts/slideLayout2.xml"/><Relationship Id="rId6" Type="http://schemas.openxmlformats.org/officeDocument/2006/relationships/image" Target="../media/image82.png"/><Relationship Id="rId5" Type="http://schemas.openxmlformats.org/officeDocument/2006/relationships/image" Target="../media/image81.png"/><Relationship Id="rId4" Type="http://schemas.microsoft.com/office/2007/relationships/hdphoto" Target="../media/hdphoto1.wdp"/></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hart" Target="../charts/chart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400" dirty="0"/>
              <a:t>Best Practices to Reduce Your Risk of Developing a  Cumulative Trauma Injury </a:t>
            </a:r>
          </a:p>
        </p:txBody>
      </p:sp>
      <p:sp>
        <p:nvSpPr>
          <p:cNvPr id="3" name="Subtitle 2"/>
          <p:cNvSpPr>
            <a:spLocks noGrp="1"/>
          </p:cNvSpPr>
          <p:nvPr>
            <p:ph type="subTitle" idx="1"/>
          </p:nvPr>
        </p:nvSpPr>
        <p:spPr>
          <a:xfrm>
            <a:off x="1100052" y="4455620"/>
            <a:ext cx="4051476" cy="1143000"/>
          </a:xfrm>
        </p:spPr>
        <p:txBody>
          <a:bodyPr>
            <a:noAutofit/>
          </a:bodyPr>
          <a:lstStyle/>
          <a:p>
            <a:r>
              <a:rPr lang="en-US" dirty="0"/>
              <a:t>Special Emphasis on Employees Who are Young or Newly Hired</a:t>
            </a:r>
          </a:p>
        </p:txBody>
      </p:sp>
      <p:grpSp>
        <p:nvGrpSpPr>
          <p:cNvPr id="6" name="Group 5" descr="Stick figure of person with back pain">
            <a:extLst>
              <a:ext uri="{FF2B5EF4-FFF2-40B4-BE49-F238E27FC236}">
                <a16:creationId xmlns:a16="http://schemas.microsoft.com/office/drawing/2014/main" id="{962BDA0E-5339-49E9-BE85-319284A2507D}"/>
              </a:ext>
            </a:extLst>
          </p:cNvPr>
          <p:cNvGrpSpPr/>
          <p:nvPr/>
        </p:nvGrpSpPr>
        <p:grpSpPr>
          <a:xfrm>
            <a:off x="5716052" y="4449887"/>
            <a:ext cx="833879" cy="1828800"/>
            <a:chOff x="5716052" y="4449887"/>
            <a:chExt cx="833879" cy="1828800"/>
          </a:xfrm>
        </p:grpSpPr>
        <p:pic>
          <p:nvPicPr>
            <p:cNvPr id="1034" name="Picture 10" descr="Man Standing Side View Icons - Download Free Vector Icons | Noun Project"/>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5757451" y="4449887"/>
              <a:ext cx="792480"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What is Ginger Good Fo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5716052" y="5156052"/>
              <a:ext cx="351524" cy="34922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1" name="Group 10" descr="Stick figure of person with wrist pain">
            <a:extLst>
              <a:ext uri="{FF2B5EF4-FFF2-40B4-BE49-F238E27FC236}">
                <a16:creationId xmlns:a16="http://schemas.microsoft.com/office/drawing/2014/main" id="{8FF031FF-2FCF-4B74-A0BE-9EE957DFA4A8}"/>
              </a:ext>
            </a:extLst>
          </p:cNvPr>
          <p:cNvGrpSpPr/>
          <p:nvPr/>
        </p:nvGrpSpPr>
        <p:grpSpPr>
          <a:xfrm>
            <a:off x="9393505" y="4449887"/>
            <a:ext cx="902227" cy="1828800"/>
            <a:chOff x="9393505" y="4449887"/>
            <a:chExt cx="902227" cy="1828800"/>
          </a:xfrm>
        </p:grpSpPr>
        <p:pic>
          <p:nvPicPr>
            <p:cNvPr id="16" name="Picture 15"/>
            <p:cNvPicPr>
              <a:picLocks noChangeAspect="1"/>
            </p:cNvPicPr>
            <p:nvPr/>
          </p:nvPicPr>
          <p:blipFill rotWithShape="1">
            <a:blip r:embed="rId4" cstate="email">
              <a:extLst>
                <a:ext uri="{28A0092B-C50C-407E-A947-70E740481C1C}">
                  <a14:useLocalDpi xmlns:a14="http://schemas.microsoft.com/office/drawing/2010/main"/>
                </a:ext>
              </a:extLst>
            </a:blip>
            <a:srcRect t="3685" b="1721"/>
            <a:stretch/>
          </p:blipFill>
          <p:spPr>
            <a:xfrm>
              <a:off x="9429065" y="4449887"/>
              <a:ext cx="866667" cy="1828800"/>
            </a:xfrm>
            <a:prstGeom prst="rect">
              <a:avLst/>
            </a:prstGeom>
          </p:spPr>
        </p:pic>
        <p:pic>
          <p:nvPicPr>
            <p:cNvPr id="19" name="Picture 14" descr="What is Ginger Good Fo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9393505" y="5204913"/>
              <a:ext cx="351524" cy="34922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2" name="Group 11" descr="Stick figure of person with knee pain">
            <a:extLst>
              <a:ext uri="{FF2B5EF4-FFF2-40B4-BE49-F238E27FC236}">
                <a16:creationId xmlns:a16="http://schemas.microsoft.com/office/drawing/2014/main" id="{BCF8B227-B18D-4120-AFF4-B17B166D1667}"/>
              </a:ext>
            </a:extLst>
          </p:cNvPr>
          <p:cNvGrpSpPr/>
          <p:nvPr/>
        </p:nvGrpSpPr>
        <p:grpSpPr>
          <a:xfrm>
            <a:off x="10384435" y="4449887"/>
            <a:ext cx="866667" cy="1828800"/>
            <a:chOff x="10384435" y="4449887"/>
            <a:chExt cx="866667" cy="1828800"/>
          </a:xfrm>
        </p:grpSpPr>
        <p:pic>
          <p:nvPicPr>
            <p:cNvPr id="17" name="Picture 16"/>
            <p:cNvPicPr>
              <a:picLocks noChangeAspect="1"/>
            </p:cNvPicPr>
            <p:nvPr/>
          </p:nvPicPr>
          <p:blipFill rotWithShape="1">
            <a:blip r:embed="rId4" cstate="email">
              <a:extLst>
                <a:ext uri="{28A0092B-C50C-407E-A947-70E740481C1C}">
                  <a14:useLocalDpi xmlns:a14="http://schemas.microsoft.com/office/drawing/2010/main"/>
                </a:ext>
              </a:extLst>
            </a:blip>
            <a:srcRect t="3685" b="1721"/>
            <a:stretch/>
          </p:blipFill>
          <p:spPr>
            <a:xfrm>
              <a:off x="10384435" y="4449887"/>
              <a:ext cx="866667" cy="1828800"/>
            </a:xfrm>
            <a:prstGeom prst="rect">
              <a:avLst/>
            </a:prstGeom>
          </p:spPr>
        </p:pic>
        <p:pic>
          <p:nvPicPr>
            <p:cNvPr id="20" name="Picture 14" descr="What is Ginger Good Fo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0539054" y="5582779"/>
              <a:ext cx="351524" cy="34922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0" name="Group 9" descr="Stick figure of person with elbow pain">
            <a:extLst>
              <a:ext uri="{FF2B5EF4-FFF2-40B4-BE49-F238E27FC236}">
                <a16:creationId xmlns:a16="http://schemas.microsoft.com/office/drawing/2014/main" id="{57EB37AB-D484-4D9A-9CA4-2A6A4772BA6B}"/>
              </a:ext>
            </a:extLst>
          </p:cNvPr>
          <p:cNvGrpSpPr/>
          <p:nvPr/>
        </p:nvGrpSpPr>
        <p:grpSpPr>
          <a:xfrm>
            <a:off x="8429483" y="4449887"/>
            <a:ext cx="910879" cy="1828800"/>
            <a:chOff x="8429483" y="4449887"/>
            <a:chExt cx="910879" cy="1828800"/>
          </a:xfrm>
        </p:grpSpPr>
        <p:pic>
          <p:nvPicPr>
            <p:cNvPr id="15" name="Picture 14"/>
            <p:cNvPicPr>
              <a:picLocks noChangeAspect="1"/>
            </p:cNvPicPr>
            <p:nvPr/>
          </p:nvPicPr>
          <p:blipFill rotWithShape="1">
            <a:blip r:embed="rId4" cstate="email">
              <a:extLst>
                <a:ext uri="{28A0092B-C50C-407E-A947-70E740481C1C}">
                  <a14:useLocalDpi xmlns:a14="http://schemas.microsoft.com/office/drawing/2010/main"/>
                </a:ext>
              </a:extLst>
            </a:blip>
            <a:srcRect t="3685" b="1721"/>
            <a:stretch/>
          </p:blipFill>
          <p:spPr>
            <a:xfrm>
              <a:off x="8473695" y="4449887"/>
              <a:ext cx="866667" cy="1828800"/>
            </a:xfrm>
            <a:prstGeom prst="rect">
              <a:avLst/>
            </a:prstGeom>
          </p:spPr>
        </p:pic>
        <p:pic>
          <p:nvPicPr>
            <p:cNvPr id="21" name="Picture 14" descr="What is Ginger Good Fo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8429483" y="5070939"/>
              <a:ext cx="351524" cy="34922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8" name="Group 7" descr="Stick figure of person with shoulder pain">
            <a:extLst>
              <a:ext uri="{FF2B5EF4-FFF2-40B4-BE49-F238E27FC236}">
                <a16:creationId xmlns:a16="http://schemas.microsoft.com/office/drawing/2014/main" id="{5E69F42D-7A85-40D0-B1BE-91D5084133D0}"/>
              </a:ext>
            </a:extLst>
          </p:cNvPr>
          <p:cNvGrpSpPr/>
          <p:nvPr/>
        </p:nvGrpSpPr>
        <p:grpSpPr>
          <a:xfrm>
            <a:off x="7518325" y="4449887"/>
            <a:ext cx="866667" cy="1828800"/>
            <a:chOff x="7518325" y="4449887"/>
            <a:chExt cx="866667" cy="1828800"/>
          </a:xfrm>
        </p:grpSpPr>
        <p:pic>
          <p:nvPicPr>
            <p:cNvPr id="4" name="Picture 3"/>
            <p:cNvPicPr>
              <a:picLocks noChangeAspect="1"/>
            </p:cNvPicPr>
            <p:nvPr/>
          </p:nvPicPr>
          <p:blipFill rotWithShape="1">
            <a:blip r:embed="rId4" cstate="email">
              <a:extLst>
                <a:ext uri="{28A0092B-C50C-407E-A947-70E740481C1C}">
                  <a14:useLocalDpi xmlns:a14="http://schemas.microsoft.com/office/drawing/2010/main"/>
                </a:ext>
              </a:extLst>
            </a:blip>
            <a:srcRect t="3685" b="1721"/>
            <a:stretch/>
          </p:blipFill>
          <p:spPr>
            <a:xfrm>
              <a:off x="7518325" y="4449887"/>
              <a:ext cx="866667" cy="1828800"/>
            </a:xfrm>
            <a:prstGeom prst="rect">
              <a:avLst/>
            </a:prstGeom>
          </p:spPr>
        </p:pic>
        <p:pic>
          <p:nvPicPr>
            <p:cNvPr id="22" name="Picture 14" descr="What is Ginger Good Fo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7520362" y="4660752"/>
              <a:ext cx="351524" cy="34922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 name="Group 6" descr="Stick figure of person with neck pain">
            <a:extLst>
              <a:ext uri="{FF2B5EF4-FFF2-40B4-BE49-F238E27FC236}">
                <a16:creationId xmlns:a16="http://schemas.microsoft.com/office/drawing/2014/main" id="{735BE46D-BAEF-43BC-ADF1-D7FB28512A2D}"/>
              </a:ext>
            </a:extLst>
          </p:cNvPr>
          <p:cNvGrpSpPr/>
          <p:nvPr/>
        </p:nvGrpSpPr>
        <p:grpSpPr>
          <a:xfrm>
            <a:off x="6636442" y="4449887"/>
            <a:ext cx="792480" cy="1828800"/>
            <a:chOff x="6636442" y="4449887"/>
            <a:chExt cx="792480" cy="1828800"/>
          </a:xfrm>
        </p:grpSpPr>
        <p:pic>
          <p:nvPicPr>
            <p:cNvPr id="9" name="Picture 10" descr="Man Standing Side View Icons - Download Free Vector Icons | Noun Project"/>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6636442" y="4449887"/>
              <a:ext cx="792480" cy="1828800"/>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14" descr="What is Ginger Good Fo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6777833" y="4610239"/>
              <a:ext cx="351524" cy="349227"/>
            </a:xfrm>
            <a:prstGeom prst="rect">
              <a:avLst/>
            </a:prstGeom>
            <a:noFill/>
            <a:extLst>
              <a:ext uri="{909E8E84-426E-40DD-AFC4-6F175D3DCCD1}">
                <a14:hiddenFill xmlns:a14="http://schemas.microsoft.com/office/drawing/2010/main">
                  <a:solidFill>
                    <a:srgbClr val="FFFFFF"/>
                  </a:solidFill>
                </a14:hiddenFill>
              </a:ext>
            </a:extLst>
          </p:spPr>
        </p:pic>
      </p:grpSp>
      <p:sp>
        <p:nvSpPr>
          <p:cNvPr id="5" name="Slide Number Placeholder 4"/>
          <p:cNvSpPr>
            <a:spLocks noGrp="1"/>
          </p:cNvSpPr>
          <p:nvPr>
            <p:ph type="sldNum" sz="quarter" idx="12"/>
          </p:nvPr>
        </p:nvSpPr>
        <p:spPr/>
        <p:txBody>
          <a:bodyPr/>
          <a:lstStyle/>
          <a:p>
            <a:fld id="{E5A08E0C-470D-4DAC-8534-76A0BAF8E78E}" type="slidenum">
              <a:rPr lang="en-US" smtClean="0"/>
              <a:t>1</a:t>
            </a:fld>
            <a:endParaRPr lang="en-US"/>
          </a:p>
        </p:txBody>
      </p:sp>
    </p:spTree>
    <p:extLst>
      <p:ext uri="{BB962C8B-B14F-4D97-AF65-F5344CB8AC3E}">
        <p14:creationId xmlns:p14="http://schemas.microsoft.com/office/powerpoint/2010/main" val="258762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Newly Hired Employees are More Likely to Get Injured</a:t>
            </a:r>
          </a:p>
        </p:txBody>
      </p:sp>
      <p:sp>
        <p:nvSpPr>
          <p:cNvPr id="8" name="Content Placeholder 7"/>
          <p:cNvSpPr>
            <a:spLocks noGrp="1"/>
          </p:cNvSpPr>
          <p:nvPr>
            <p:ph idx="1"/>
          </p:nvPr>
        </p:nvSpPr>
        <p:spPr>
          <a:xfrm>
            <a:off x="1097279" y="1845734"/>
            <a:ext cx="3819777" cy="4023360"/>
          </a:xfrm>
        </p:spPr>
        <p:txBody>
          <a:bodyPr/>
          <a:lstStyle/>
          <a:p>
            <a:pPr marL="111125" indent="0">
              <a:buNone/>
            </a:pPr>
            <a:r>
              <a:rPr lang="en-US" u="sng" dirty="0"/>
              <a:t>Questions</a:t>
            </a:r>
            <a:r>
              <a:rPr lang="en-US" dirty="0"/>
              <a:t>:   Which new hires are more likely to get injured?</a:t>
            </a:r>
          </a:p>
        </p:txBody>
      </p:sp>
      <p:graphicFrame>
        <p:nvGraphicFramePr>
          <p:cNvPr id="6" name="Table 5"/>
          <p:cNvGraphicFramePr>
            <a:graphicFrameLocks noGrp="1"/>
          </p:cNvGraphicFramePr>
          <p:nvPr>
            <p:extLst>
              <p:ext uri="{D42A27DB-BD31-4B8C-83A1-F6EECF244321}">
                <p14:modId xmlns:p14="http://schemas.microsoft.com/office/powerpoint/2010/main" val="284245180"/>
              </p:ext>
            </p:extLst>
          </p:nvPr>
        </p:nvGraphicFramePr>
        <p:xfrm>
          <a:off x="5595591" y="1992572"/>
          <a:ext cx="5943600" cy="4099560"/>
        </p:xfrm>
        <a:graphic>
          <a:graphicData uri="http://schemas.openxmlformats.org/drawingml/2006/table">
            <a:tbl>
              <a:tblPr firstRow="1" bandRow="1">
                <a:tableStyleId>{5C22544A-7EE6-4342-B048-85BDC9FD1C3A}</a:tableStyleId>
              </a:tblPr>
              <a:tblGrid>
                <a:gridCol w="2651760">
                  <a:extLst>
                    <a:ext uri="{9D8B030D-6E8A-4147-A177-3AD203B41FA5}">
                      <a16:colId xmlns:a16="http://schemas.microsoft.com/office/drawing/2014/main" val="998325133"/>
                    </a:ext>
                  </a:extLst>
                </a:gridCol>
                <a:gridCol w="640080">
                  <a:extLst>
                    <a:ext uri="{9D8B030D-6E8A-4147-A177-3AD203B41FA5}">
                      <a16:colId xmlns:a16="http://schemas.microsoft.com/office/drawing/2014/main" val="4212318603"/>
                    </a:ext>
                  </a:extLst>
                </a:gridCol>
                <a:gridCol w="2651760">
                  <a:extLst>
                    <a:ext uri="{9D8B030D-6E8A-4147-A177-3AD203B41FA5}">
                      <a16:colId xmlns:a16="http://schemas.microsoft.com/office/drawing/2014/main" val="2966691018"/>
                    </a:ext>
                  </a:extLst>
                </a:gridCol>
              </a:tblGrid>
              <a:tr h="368224">
                <a:tc>
                  <a:txBody>
                    <a:bodyPr/>
                    <a:lstStyle/>
                    <a:p>
                      <a:pPr algn="ctr"/>
                      <a:r>
                        <a:rPr lang="en-US" sz="2800" b="1" dirty="0">
                          <a:solidFill>
                            <a:schemeClr val="tx1">
                              <a:lumMod val="75000"/>
                              <a:lumOff val="25000"/>
                            </a:schemeClr>
                          </a:solidFill>
                        </a:rPr>
                        <a:t>On job for        &lt;1 month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b="0" dirty="0">
                          <a:solidFill>
                            <a:schemeClr val="tx1">
                              <a:lumMod val="75000"/>
                              <a:lumOff val="25000"/>
                            </a:schemeClr>
                          </a:solidFill>
                        </a:rPr>
                        <a:t>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b="1" dirty="0">
                          <a:solidFill>
                            <a:schemeClr val="tx1">
                              <a:lumMod val="75000"/>
                              <a:lumOff val="25000"/>
                            </a:schemeClr>
                          </a:solidFill>
                        </a:rPr>
                        <a:t>On job for        1+ years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07896463"/>
                  </a:ext>
                </a:extLst>
              </a:tr>
              <a:tr h="182880">
                <a:tc gridSpan="3">
                  <a:txBody>
                    <a:bodyPr/>
                    <a:lstStyle/>
                    <a:p>
                      <a:pPr algn="ctr"/>
                      <a:endParaRPr lang="en-US" sz="900" b="1" dirty="0">
                        <a:solidFill>
                          <a:schemeClr val="tx1">
                            <a:lumMod val="75000"/>
                            <a:lumOff val="25000"/>
                          </a:schemeClr>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1000" b="0" dirty="0">
                        <a:solidFill>
                          <a:schemeClr val="tx1">
                            <a:lumMod val="75000"/>
                            <a:lumOff val="2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900" b="1" dirty="0">
                        <a:solidFill>
                          <a:schemeClr val="tx1">
                            <a:lumMod val="75000"/>
                            <a:lumOff val="2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86815303"/>
                  </a:ext>
                </a:extLst>
              </a:tr>
              <a:tr h="368224">
                <a:tc>
                  <a:txBody>
                    <a:bodyPr/>
                    <a:lstStyle/>
                    <a:p>
                      <a:pPr algn="ctr"/>
                      <a:r>
                        <a:rPr lang="en-US" sz="2800" b="1" dirty="0">
                          <a:solidFill>
                            <a:schemeClr val="tx1">
                              <a:lumMod val="75000"/>
                              <a:lumOff val="25000"/>
                            </a:schemeClr>
                          </a:solidFill>
                        </a:rPr>
                        <a:t>Males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b="0" dirty="0">
                          <a:solidFill>
                            <a:schemeClr val="tx1">
                              <a:lumMod val="75000"/>
                              <a:lumOff val="25000"/>
                            </a:schemeClr>
                          </a:solidFill>
                        </a:rPr>
                        <a:t>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b="1" dirty="0">
                          <a:solidFill>
                            <a:schemeClr val="tx1">
                              <a:lumMod val="75000"/>
                              <a:lumOff val="25000"/>
                            </a:schemeClr>
                          </a:solidFill>
                        </a:rPr>
                        <a:t>Females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989862"/>
                  </a:ext>
                </a:extLst>
              </a:tr>
              <a:tr h="118812">
                <a:tc gridSpan="3">
                  <a:txBody>
                    <a:bodyPr/>
                    <a:lstStyle/>
                    <a:p>
                      <a:pPr algn="ctr"/>
                      <a:endParaRPr lang="en-US" sz="900" b="1" dirty="0">
                        <a:solidFill>
                          <a:schemeClr val="tx1">
                            <a:lumMod val="75000"/>
                            <a:lumOff val="25000"/>
                          </a:schemeClr>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1000" b="0" dirty="0">
                        <a:solidFill>
                          <a:schemeClr val="tx1">
                            <a:lumMod val="75000"/>
                            <a:lumOff val="2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900" b="1" dirty="0">
                        <a:solidFill>
                          <a:schemeClr val="tx1">
                            <a:lumMod val="75000"/>
                            <a:lumOff val="2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4504232"/>
                  </a:ext>
                </a:extLst>
              </a:tr>
              <a:tr h="635564">
                <a:tc>
                  <a:txBody>
                    <a:bodyPr/>
                    <a:lstStyle/>
                    <a:p>
                      <a:pPr algn="ctr"/>
                      <a:r>
                        <a:rPr lang="en-US" sz="2800" b="1" dirty="0">
                          <a:solidFill>
                            <a:schemeClr val="tx1">
                              <a:lumMod val="75000"/>
                              <a:lumOff val="25000"/>
                            </a:schemeClr>
                          </a:solidFill>
                        </a:rPr>
                        <a:t>Young employees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b="0" dirty="0">
                          <a:solidFill>
                            <a:schemeClr val="tx1">
                              <a:lumMod val="75000"/>
                              <a:lumOff val="25000"/>
                            </a:schemeClr>
                          </a:solidFill>
                        </a:rPr>
                        <a:t>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b="1" dirty="0">
                          <a:solidFill>
                            <a:schemeClr val="tx1">
                              <a:lumMod val="75000"/>
                              <a:lumOff val="25000"/>
                            </a:schemeClr>
                          </a:solidFill>
                        </a:rPr>
                        <a:t>Older employees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43541303"/>
                  </a:ext>
                </a:extLst>
              </a:tr>
              <a:tr h="182880">
                <a:tc gridSpan="3">
                  <a:txBody>
                    <a:bodyPr/>
                    <a:lstStyle/>
                    <a:p>
                      <a:pPr algn="ctr"/>
                      <a:endParaRPr lang="en-US" sz="900" b="1" dirty="0">
                        <a:solidFill>
                          <a:schemeClr val="tx1">
                            <a:lumMod val="75000"/>
                            <a:lumOff val="25000"/>
                          </a:schemeClr>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1000" b="0" dirty="0">
                        <a:solidFill>
                          <a:schemeClr val="tx1">
                            <a:lumMod val="75000"/>
                            <a:lumOff val="2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900" b="1" dirty="0">
                        <a:solidFill>
                          <a:schemeClr val="tx1">
                            <a:lumMod val="75000"/>
                            <a:lumOff val="2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84777670"/>
                  </a:ext>
                </a:extLst>
              </a:tr>
              <a:tr h="635564">
                <a:tc>
                  <a:txBody>
                    <a:bodyPr/>
                    <a:lstStyle/>
                    <a:p>
                      <a:pPr algn="ctr"/>
                      <a:r>
                        <a:rPr lang="en-US" sz="2800" b="1" dirty="0">
                          <a:solidFill>
                            <a:schemeClr val="tx1">
                              <a:lumMod val="75000"/>
                              <a:lumOff val="25000"/>
                            </a:schemeClr>
                          </a:solidFill>
                        </a:rPr>
                        <a:t>R</a:t>
                      </a:r>
                      <a:r>
                        <a:rPr lang="en-US" sz="2800" b="1" baseline="0" dirty="0">
                          <a:solidFill>
                            <a:schemeClr val="tx1">
                              <a:lumMod val="75000"/>
                              <a:lumOff val="25000"/>
                            </a:schemeClr>
                          </a:solidFill>
                        </a:rPr>
                        <a:t>ecent immigrants</a:t>
                      </a:r>
                      <a:endParaRPr lang="en-US" sz="2800" b="1" dirty="0">
                        <a:solidFill>
                          <a:schemeClr val="tx1">
                            <a:lumMod val="75000"/>
                            <a:lumOff val="2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b="0" dirty="0">
                          <a:solidFill>
                            <a:schemeClr val="tx1">
                              <a:lumMod val="75000"/>
                              <a:lumOff val="25000"/>
                            </a:schemeClr>
                          </a:solidFill>
                        </a:rPr>
                        <a:t>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b="1" dirty="0">
                          <a:solidFill>
                            <a:schemeClr val="tx1">
                              <a:lumMod val="75000"/>
                              <a:lumOff val="25000"/>
                            </a:schemeClr>
                          </a:solidFill>
                        </a:rPr>
                        <a:t>Established </a:t>
                      </a:r>
                      <a:r>
                        <a:rPr lang="en-US" sz="2800" b="1" baseline="0" dirty="0">
                          <a:solidFill>
                            <a:schemeClr val="tx1">
                              <a:lumMod val="75000"/>
                              <a:lumOff val="25000"/>
                            </a:schemeClr>
                          </a:solidFill>
                        </a:rPr>
                        <a:t>immigrants</a:t>
                      </a:r>
                      <a:endParaRPr lang="en-US" sz="2800" b="1" dirty="0">
                        <a:solidFill>
                          <a:schemeClr val="tx1">
                            <a:lumMod val="75000"/>
                            <a:lumOff val="2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23977350"/>
                  </a:ext>
                </a:extLst>
              </a:tr>
            </a:tbl>
          </a:graphicData>
        </a:graphic>
      </p:graphicFrame>
      <p:pic>
        <p:nvPicPr>
          <p:cNvPr id="5" name="Picture 4" descr="New employee getting hired"/>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493171" y="3964815"/>
            <a:ext cx="3190973" cy="2127317"/>
          </a:xfrm>
          <a:prstGeom prst="rect">
            <a:avLst/>
          </a:prstGeom>
        </p:spPr>
      </p:pic>
      <p:sp>
        <p:nvSpPr>
          <p:cNvPr id="3" name="Slide Number Placeholder 2"/>
          <p:cNvSpPr>
            <a:spLocks noGrp="1"/>
          </p:cNvSpPr>
          <p:nvPr>
            <p:ph type="sldNum" sz="quarter" idx="12"/>
          </p:nvPr>
        </p:nvSpPr>
        <p:spPr/>
        <p:txBody>
          <a:bodyPr/>
          <a:lstStyle/>
          <a:p>
            <a:fld id="{E5A08E0C-470D-4DAC-8534-76A0BAF8E78E}" type="slidenum">
              <a:rPr lang="en-US" smtClean="0"/>
              <a:t>10</a:t>
            </a:fld>
            <a:endParaRPr lang="en-US"/>
          </a:p>
        </p:txBody>
      </p:sp>
    </p:spTree>
    <p:extLst>
      <p:ext uri="{BB962C8B-B14F-4D97-AF65-F5344CB8AC3E}">
        <p14:creationId xmlns:p14="http://schemas.microsoft.com/office/powerpoint/2010/main" val="4007098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Newly Hired Employees are More Likely to Get Injured</a:t>
            </a:r>
          </a:p>
        </p:txBody>
      </p:sp>
      <p:sp>
        <p:nvSpPr>
          <p:cNvPr id="8" name="Content Placeholder 7"/>
          <p:cNvSpPr>
            <a:spLocks noGrp="1"/>
          </p:cNvSpPr>
          <p:nvPr>
            <p:ph idx="1"/>
          </p:nvPr>
        </p:nvSpPr>
        <p:spPr>
          <a:xfrm>
            <a:off x="1097279" y="1845734"/>
            <a:ext cx="3655876" cy="4023360"/>
          </a:xfrm>
        </p:spPr>
        <p:txBody>
          <a:bodyPr/>
          <a:lstStyle/>
          <a:p>
            <a:pPr marL="111125" indent="0">
              <a:buNone/>
            </a:pPr>
            <a:r>
              <a:rPr lang="en-US" u="sng" dirty="0"/>
              <a:t>Answers</a:t>
            </a:r>
            <a:r>
              <a:rPr lang="en-US" dirty="0"/>
              <a:t>:    Which new hires are more likely to get injured?</a:t>
            </a:r>
          </a:p>
        </p:txBody>
      </p:sp>
      <p:graphicFrame>
        <p:nvGraphicFramePr>
          <p:cNvPr id="6" name="Table 5"/>
          <p:cNvGraphicFramePr>
            <a:graphicFrameLocks noGrp="1"/>
          </p:cNvGraphicFramePr>
          <p:nvPr>
            <p:extLst>
              <p:ext uri="{D42A27DB-BD31-4B8C-83A1-F6EECF244321}">
                <p14:modId xmlns:p14="http://schemas.microsoft.com/office/powerpoint/2010/main" val="1054180504"/>
              </p:ext>
            </p:extLst>
          </p:nvPr>
        </p:nvGraphicFramePr>
        <p:xfrm>
          <a:off x="5595575" y="1992572"/>
          <a:ext cx="5943600" cy="4099560"/>
        </p:xfrm>
        <a:graphic>
          <a:graphicData uri="http://schemas.openxmlformats.org/drawingml/2006/table">
            <a:tbl>
              <a:tblPr firstRow="1" bandRow="1">
                <a:tableStyleId>{5C22544A-7EE6-4342-B048-85BDC9FD1C3A}</a:tableStyleId>
              </a:tblPr>
              <a:tblGrid>
                <a:gridCol w="2651760">
                  <a:extLst>
                    <a:ext uri="{9D8B030D-6E8A-4147-A177-3AD203B41FA5}">
                      <a16:colId xmlns:a16="http://schemas.microsoft.com/office/drawing/2014/main" val="998325133"/>
                    </a:ext>
                  </a:extLst>
                </a:gridCol>
                <a:gridCol w="640080">
                  <a:extLst>
                    <a:ext uri="{9D8B030D-6E8A-4147-A177-3AD203B41FA5}">
                      <a16:colId xmlns:a16="http://schemas.microsoft.com/office/drawing/2014/main" val="4212318603"/>
                    </a:ext>
                  </a:extLst>
                </a:gridCol>
                <a:gridCol w="2651760">
                  <a:extLst>
                    <a:ext uri="{9D8B030D-6E8A-4147-A177-3AD203B41FA5}">
                      <a16:colId xmlns:a16="http://schemas.microsoft.com/office/drawing/2014/main" val="2966691018"/>
                    </a:ext>
                  </a:extLst>
                </a:gridCol>
              </a:tblGrid>
              <a:tr h="368224">
                <a:tc>
                  <a:txBody>
                    <a:bodyPr/>
                    <a:lstStyle/>
                    <a:p>
                      <a:pPr algn="ctr"/>
                      <a:r>
                        <a:rPr lang="en-US" sz="2800" b="1" dirty="0">
                          <a:solidFill>
                            <a:schemeClr val="tx1">
                              <a:lumMod val="75000"/>
                              <a:lumOff val="25000"/>
                            </a:schemeClr>
                          </a:solidFill>
                        </a:rPr>
                        <a:t>On job for        &lt;1 month </a:t>
                      </a:r>
                    </a:p>
                  </a:txBody>
                  <a:tcPr anchor="ctr">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b="0" dirty="0">
                          <a:solidFill>
                            <a:schemeClr val="tx1">
                              <a:lumMod val="75000"/>
                              <a:lumOff val="25000"/>
                            </a:schemeClr>
                          </a:solidFill>
                        </a:rPr>
                        <a:t>or</a:t>
                      </a:r>
                    </a:p>
                  </a:txBody>
                  <a:tcPr anchor="ctr">
                    <a:lnL w="38100" cap="flat" cmpd="sng" algn="ctr">
                      <a:solidFill>
                        <a:srgbClr val="C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b="1" dirty="0">
                          <a:solidFill>
                            <a:schemeClr val="tx1">
                              <a:lumMod val="75000"/>
                              <a:lumOff val="25000"/>
                            </a:schemeClr>
                          </a:solidFill>
                        </a:rPr>
                        <a:t>On job for        1+ years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07896463"/>
                  </a:ext>
                </a:extLst>
              </a:tr>
              <a:tr h="182880">
                <a:tc gridSpan="3">
                  <a:txBody>
                    <a:bodyPr/>
                    <a:lstStyle/>
                    <a:p>
                      <a:pPr algn="ctr"/>
                      <a:endParaRPr lang="en-US" sz="900" b="1" dirty="0">
                        <a:solidFill>
                          <a:schemeClr val="tx1">
                            <a:lumMod val="75000"/>
                            <a:lumOff val="25000"/>
                          </a:schemeClr>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1000" b="0" dirty="0">
                        <a:solidFill>
                          <a:schemeClr val="tx1">
                            <a:lumMod val="75000"/>
                            <a:lumOff val="2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900" b="1" dirty="0">
                        <a:solidFill>
                          <a:schemeClr val="tx1">
                            <a:lumMod val="75000"/>
                            <a:lumOff val="2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86815303"/>
                  </a:ext>
                </a:extLst>
              </a:tr>
              <a:tr h="368224">
                <a:tc>
                  <a:txBody>
                    <a:bodyPr/>
                    <a:lstStyle/>
                    <a:p>
                      <a:pPr algn="ctr"/>
                      <a:r>
                        <a:rPr lang="en-US" sz="2800" b="1" dirty="0">
                          <a:solidFill>
                            <a:schemeClr val="tx1">
                              <a:lumMod val="75000"/>
                              <a:lumOff val="25000"/>
                            </a:schemeClr>
                          </a:solidFill>
                        </a:rPr>
                        <a:t>Males </a:t>
                      </a:r>
                    </a:p>
                  </a:txBody>
                  <a:tcPr anchor="ctr">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b="0" dirty="0">
                          <a:solidFill>
                            <a:schemeClr val="tx1">
                              <a:lumMod val="75000"/>
                              <a:lumOff val="25000"/>
                            </a:schemeClr>
                          </a:solidFill>
                        </a:rPr>
                        <a:t>or</a:t>
                      </a:r>
                    </a:p>
                  </a:txBody>
                  <a:tcPr anchor="ctr">
                    <a:lnL w="38100" cap="flat" cmpd="sng" algn="ctr">
                      <a:solidFill>
                        <a:srgbClr val="C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b="1" dirty="0">
                          <a:solidFill>
                            <a:schemeClr val="tx1">
                              <a:lumMod val="75000"/>
                              <a:lumOff val="25000"/>
                            </a:schemeClr>
                          </a:solidFill>
                        </a:rPr>
                        <a:t>Females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989862"/>
                  </a:ext>
                </a:extLst>
              </a:tr>
              <a:tr h="118812">
                <a:tc gridSpan="3">
                  <a:txBody>
                    <a:bodyPr/>
                    <a:lstStyle/>
                    <a:p>
                      <a:pPr algn="ctr"/>
                      <a:endParaRPr lang="en-US" sz="900" b="1" dirty="0">
                        <a:solidFill>
                          <a:schemeClr val="tx1">
                            <a:lumMod val="75000"/>
                            <a:lumOff val="25000"/>
                          </a:schemeClr>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C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1000" b="0" dirty="0">
                        <a:solidFill>
                          <a:schemeClr val="tx1">
                            <a:lumMod val="75000"/>
                            <a:lumOff val="2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900" b="1" dirty="0">
                        <a:solidFill>
                          <a:schemeClr val="tx1">
                            <a:lumMod val="75000"/>
                            <a:lumOff val="2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4504232"/>
                  </a:ext>
                </a:extLst>
              </a:tr>
              <a:tr h="635564">
                <a:tc>
                  <a:txBody>
                    <a:bodyPr/>
                    <a:lstStyle/>
                    <a:p>
                      <a:pPr algn="ctr"/>
                      <a:r>
                        <a:rPr lang="en-US" sz="2800" b="1" dirty="0">
                          <a:solidFill>
                            <a:schemeClr val="tx1">
                              <a:lumMod val="75000"/>
                              <a:lumOff val="25000"/>
                            </a:schemeClr>
                          </a:solidFill>
                        </a:rPr>
                        <a:t>Young employees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b="0" dirty="0">
                          <a:solidFill>
                            <a:schemeClr val="tx1">
                              <a:lumMod val="75000"/>
                              <a:lumOff val="25000"/>
                            </a:schemeClr>
                          </a:solidFill>
                        </a:rPr>
                        <a:t>or</a:t>
                      </a:r>
                    </a:p>
                  </a:txBody>
                  <a:tcPr anchor="ctr">
                    <a:lnL w="12700" cap="flat" cmpd="sng" algn="ctr">
                      <a:solidFill>
                        <a:schemeClr val="tx1"/>
                      </a:solidFill>
                      <a:prstDash val="solid"/>
                      <a:round/>
                      <a:headEnd type="none" w="med" len="med"/>
                      <a:tailEnd type="none" w="med" len="med"/>
                    </a:lnL>
                    <a:lnR w="38100" cap="flat" cmpd="sng" algn="ctr">
                      <a:solidFill>
                        <a:srgbClr val="C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b="1" dirty="0">
                          <a:solidFill>
                            <a:schemeClr val="tx1">
                              <a:lumMod val="75000"/>
                              <a:lumOff val="25000"/>
                            </a:schemeClr>
                          </a:solidFill>
                        </a:rPr>
                        <a:t>Older employees </a:t>
                      </a:r>
                    </a:p>
                  </a:txBody>
                  <a:tcPr anchor="ctr">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43541303"/>
                  </a:ext>
                </a:extLst>
              </a:tr>
              <a:tr h="182880">
                <a:tc gridSpan="3">
                  <a:txBody>
                    <a:bodyPr/>
                    <a:lstStyle/>
                    <a:p>
                      <a:pPr algn="ctr"/>
                      <a:endParaRPr lang="en-US" sz="900" b="1" dirty="0">
                        <a:solidFill>
                          <a:schemeClr val="tx1">
                            <a:lumMod val="75000"/>
                            <a:lumOff val="25000"/>
                          </a:schemeClr>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1000" b="0" dirty="0">
                        <a:solidFill>
                          <a:schemeClr val="tx1">
                            <a:lumMod val="75000"/>
                            <a:lumOff val="2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900" b="1" dirty="0">
                        <a:solidFill>
                          <a:schemeClr val="tx1">
                            <a:lumMod val="75000"/>
                            <a:lumOff val="2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84777670"/>
                  </a:ext>
                </a:extLst>
              </a:tr>
              <a:tr h="635564">
                <a:tc>
                  <a:txBody>
                    <a:bodyPr/>
                    <a:lstStyle/>
                    <a:p>
                      <a:pPr algn="ctr"/>
                      <a:r>
                        <a:rPr lang="en-US" sz="2800" b="1" dirty="0">
                          <a:solidFill>
                            <a:schemeClr val="tx1">
                              <a:lumMod val="75000"/>
                              <a:lumOff val="25000"/>
                            </a:schemeClr>
                          </a:solidFill>
                        </a:rPr>
                        <a:t>R</a:t>
                      </a:r>
                      <a:r>
                        <a:rPr lang="en-US" sz="2800" b="1" baseline="0" dirty="0">
                          <a:solidFill>
                            <a:schemeClr val="tx1">
                              <a:lumMod val="75000"/>
                              <a:lumOff val="25000"/>
                            </a:schemeClr>
                          </a:solidFill>
                        </a:rPr>
                        <a:t>ecent immigrants</a:t>
                      </a:r>
                      <a:endParaRPr lang="en-US" sz="2800" b="1" dirty="0">
                        <a:solidFill>
                          <a:schemeClr val="tx1">
                            <a:lumMod val="75000"/>
                            <a:lumOff val="25000"/>
                          </a:schemeClr>
                        </a:solidFill>
                      </a:endParaRPr>
                    </a:p>
                  </a:txBody>
                  <a:tcPr anchor="ctr">
                    <a:lnL w="38100" cap="flat" cmpd="sng" algn="ctr">
                      <a:solidFill>
                        <a:srgbClr val="C00000"/>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b="0" dirty="0">
                          <a:solidFill>
                            <a:schemeClr val="tx1">
                              <a:lumMod val="75000"/>
                              <a:lumOff val="25000"/>
                            </a:schemeClr>
                          </a:solidFill>
                        </a:rPr>
                        <a:t>or</a:t>
                      </a:r>
                    </a:p>
                  </a:txBody>
                  <a:tcPr anchor="ctr">
                    <a:lnL w="38100" cap="flat" cmpd="sng" algn="ctr">
                      <a:solidFill>
                        <a:srgbClr val="C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b="1" dirty="0">
                          <a:solidFill>
                            <a:schemeClr val="tx1">
                              <a:lumMod val="75000"/>
                              <a:lumOff val="25000"/>
                            </a:schemeClr>
                          </a:solidFill>
                        </a:rPr>
                        <a:t>Established </a:t>
                      </a:r>
                      <a:r>
                        <a:rPr lang="en-US" sz="2800" b="1" baseline="0" dirty="0">
                          <a:solidFill>
                            <a:schemeClr val="tx1">
                              <a:lumMod val="75000"/>
                              <a:lumOff val="25000"/>
                            </a:schemeClr>
                          </a:solidFill>
                        </a:rPr>
                        <a:t>immigrants</a:t>
                      </a:r>
                      <a:endParaRPr lang="en-US" sz="2800" b="1" dirty="0">
                        <a:solidFill>
                          <a:schemeClr val="tx1">
                            <a:lumMod val="75000"/>
                            <a:lumOff val="2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23977350"/>
                  </a:ext>
                </a:extLst>
              </a:tr>
            </a:tbl>
          </a:graphicData>
        </a:graphic>
      </p:graphicFrame>
      <p:sp>
        <p:nvSpPr>
          <p:cNvPr id="5" name="TextBox 4"/>
          <p:cNvSpPr txBox="1"/>
          <p:nvPr/>
        </p:nvSpPr>
        <p:spPr>
          <a:xfrm>
            <a:off x="4788449" y="2169742"/>
            <a:ext cx="822960" cy="646331"/>
          </a:xfrm>
          <a:prstGeom prst="rect">
            <a:avLst/>
          </a:prstGeom>
          <a:noFill/>
        </p:spPr>
        <p:txBody>
          <a:bodyPr wrap="square" rtlCol="0">
            <a:spAutoFit/>
          </a:bodyPr>
          <a:lstStyle/>
          <a:p>
            <a:pPr algn="ctr"/>
            <a:r>
              <a:rPr lang="en-US" sz="3600" dirty="0">
                <a:solidFill>
                  <a:srgbClr val="C00000"/>
                </a:solidFill>
                <a:latin typeface="Arial" panose="020B0604020202020204" pitchFamily="34" charset="0"/>
                <a:cs typeface="Arial" panose="020B0604020202020204" pitchFamily="34" charset="0"/>
              </a:rPr>
              <a:t>4x!</a:t>
            </a:r>
            <a:endParaRPr lang="en-US" sz="1200" dirty="0">
              <a:solidFill>
                <a:srgbClr val="C00000"/>
              </a:solidFill>
              <a:latin typeface="Arial" panose="020B0604020202020204" pitchFamily="34" charset="0"/>
              <a:cs typeface="Arial" panose="020B0604020202020204" pitchFamily="34" charset="0"/>
            </a:endParaRPr>
          </a:p>
        </p:txBody>
      </p:sp>
      <p:pic>
        <p:nvPicPr>
          <p:cNvPr id="9" name="Picture 8" descr="New employee getting hired"/>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493171" y="3964815"/>
            <a:ext cx="3190973" cy="2127317"/>
          </a:xfrm>
          <a:prstGeom prst="rect">
            <a:avLst/>
          </a:prstGeom>
        </p:spPr>
      </p:pic>
      <p:sp>
        <p:nvSpPr>
          <p:cNvPr id="3" name="Slide Number Placeholder 2"/>
          <p:cNvSpPr>
            <a:spLocks noGrp="1"/>
          </p:cNvSpPr>
          <p:nvPr>
            <p:ph type="sldNum" sz="quarter" idx="12"/>
          </p:nvPr>
        </p:nvSpPr>
        <p:spPr/>
        <p:txBody>
          <a:bodyPr/>
          <a:lstStyle/>
          <a:p>
            <a:fld id="{E5A08E0C-470D-4DAC-8534-76A0BAF8E78E}" type="slidenum">
              <a:rPr lang="en-US" smtClean="0"/>
              <a:t>11</a:t>
            </a:fld>
            <a:endParaRPr lang="en-US"/>
          </a:p>
        </p:txBody>
      </p:sp>
    </p:spTree>
    <p:extLst>
      <p:ext uri="{BB962C8B-B14F-4D97-AF65-F5344CB8AC3E}">
        <p14:creationId xmlns:p14="http://schemas.microsoft.com/office/powerpoint/2010/main" val="2786337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Why</a:t>
            </a:r>
            <a:r>
              <a:rPr lang="en-US" dirty="0"/>
              <a:t> are Newly Hired Employees More Likely to Get Injured?</a:t>
            </a:r>
            <a:endParaRPr lang="en-US" b="0" dirty="0"/>
          </a:p>
        </p:txBody>
      </p:sp>
      <p:sp>
        <p:nvSpPr>
          <p:cNvPr id="3" name="Content Placeholder 2"/>
          <p:cNvSpPr>
            <a:spLocks noGrp="1"/>
          </p:cNvSpPr>
          <p:nvPr>
            <p:ph idx="1"/>
          </p:nvPr>
        </p:nvSpPr>
        <p:spPr>
          <a:xfrm>
            <a:off x="1097279" y="1845734"/>
            <a:ext cx="10194697" cy="4023360"/>
          </a:xfrm>
        </p:spPr>
        <p:txBody>
          <a:bodyPr/>
          <a:lstStyle/>
          <a:p>
            <a:r>
              <a:rPr lang="en-US" dirty="0"/>
              <a:t>Not yet adjusted to the demands of the job</a:t>
            </a:r>
          </a:p>
          <a:p>
            <a:r>
              <a:rPr lang="en-US" dirty="0"/>
              <a:t>Not yet learned how to do job in a way                that lowers physical stress on the body</a:t>
            </a:r>
          </a:p>
          <a:p>
            <a:r>
              <a:rPr lang="en-US" dirty="0"/>
              <a:t>More likely to develop symptoms of     discomfort</a:t>
            </a:r>
          </a:p>
        </p:txBody>
      </p:sp>
      <p:grpSp>
        <p:nvGrpSpPr>
          <p:cNvPr id="7" name="Group 6" descr="Stick figure of person wondering how best to handle a box">
            <a:extLst>
              <a:ext uri="{FF2B5EF4-FFF2-40B4-BE49-F238E27FC236}">
                <a16:creationId xmlns:a16="http://schemas.microsoft.com/office/drawing/2014/main" id="{5A2C992F-E10B-48AC-AE28-EE30415B9265}"/>
              </a:ext>
            </a:extLst>
          </p:cNvPr>
          <p:cNvGrpSpPr/>
          <p:nvPr/>
        </p:nvGrpSpPr>
        <p:grpSpPr bwMode="ltGray">
          <a:xfrm>
            <a:off x="8437738" y="2864933"/>
            <a:ext cx="3061763" cy="3004161"/>
            <a:chOff x="8437738" y="2864933"/>
            <a:chExt cx="3061763" cy="3004161"/>
          </a:xfrm>
        </p:grpSpPr>
        <p:grpSp>
          <p:nvGrpSpPr>
            <p:cNvPr id="6" name="Group 5" descr="Stick figure of person wondering how best to handle a box">
              <a:extLst>
                <a:ext uri="{FF2B5EF4-FFF2-40B4-BE49-F238E27FC236}">
                  <a16:creationId xmlns:a16="http://schemas.microsoft.com/office/drawing/2014/main" id="{8C59477A-F9C1-4CB3-AB6D-CC8E3363F0A9}"/>
                </a:ext>
              </a:extLst>
            </p:cNvPr>
            <p:cNvGrpSpPr/>
            <p:nvPr/>
          </p:nvGrpSpPr>
          <p:grpSpPr bwMode="ltGray">
            <a:xfrm>
              <a:off x="8437738" y="2864933"/>
              <a:ext cx="3061763" cy="3004161"/>
              <a:chOff x="8437738" y="2864933"/>
              <a:chExt cx="3061763" cy="3004161"/>
            </a:xfrm>
          </p:grpSpPr>
          <p:pic>
            <p:nvPicPr>
              <p:cNvPr id="12" name="Picture 6" descr="Double Question Mark transparent PNG - Stick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ltGray">
              <a:xfrm>
                <a:off x="10534463" y="2864933"/>
                <a:ext cx="965038" cy="895087"/>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Thinking Icon 882797"/>
              <p:cNvPicPr>
                <a:picLocks noChangeAspect="1" noChangeArrowheads="1"/>
              </p:cNvPicPr>
              <p:nvPr/>
            </p:nvPicPr>
            <p:blipFill rotWithShape="1">
              <a:blip r:embed="rId3" cstate="print">
                <a:extLst>
                  <a:ext uri="{28A0092B-C50C-407E-A947-70E740481C1C}">
                    <a14:useLocalDpi xmlns:a14="http://schemas.microsoft.com/office/drawing/2010/main"/>
                  </a:ext>
                </a:extLst>
              </a:blip>
              <a:srcRect/>
              <a:stretch/>
            </p:blipFill>
            <p:spPr bwMode="ltGray">
              <a:xfrm>
                <a:off x="9601144" y="3348897"/>
                <a:ext cx="1031092" cy="2448383"/>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Box free icon"/>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ltGray">
              <a:xfrm>
                <a:off x="8437738" y="4867799"/>
                <a:ext cx="1001294" cy="1001295"/>
              </a:xfrm>
              <a:prstGeom prst="rect">
                <a:avLst/>
              </a:prstGeom>
              <a:noFill/>
              <a:extLst>
                <a:ext uri="{909E8E84-426E-40DD-AFC4-6F175D3DCCD1}">
                  <a14:hiddenFill xmlns:a14="http://schemas.microsoft.com/office/drawing/2010/main">
                    <a:solidFill>
                      <a:srgbClr val="FFFFFF"/>
                    </a:solidFill>
                  </a14:hiddenFill>
                </a:ext>
              </a:extLst>
            </p:spPr>
          </p:pic>
        </p:grpSp>
        <p:sp>
          <p:nvSpPr>
            <p:cNvPr id="16" name="Oval 15"/>
            <p:cNvSpPr>
              <a:spLocks noChangeAspect="1"/>
            </p:cNvSpPr>
            <p:nvPr/>
          </p:nvSpPr>
          <p:spPr bwMode="ltGray">
            <a:xfrm>
              <a:off x="10036708" y="3500971"/>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a:spLocks noChangeAspect="1"/>
            </p:cNvSpPr>
            <p:nvPr/>
          </p:nvSpPr>
          <p:spPr bwMode="ltGray">
            <a:xfrm>
              <a:off x="10151006" y="3500971"/>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bwMode="ltGray">
            <a:xfrm>
              <a:off x="10023758" y="3399398"/>
              <a:ext cx="186804" cy="299313"/>
            </a:xfrm>
            <a:prstGeom prst="rect">
              <a:avLst/>
            </a:prstGeom>
          </p:spPr>
          <p:txBody>
            <a:bodyPr wrap="square">
              <a:spAutoFit/>
            </a:bodyPr>
            <a:lstStyle/>
            <a:p>
              <a:pPr algn="ctr">
                <a:lnSpc>
                  <a:spcPts val="1800"/>
                </a:lnSpc>
              </a:pPr>
              <a:r>
                <a:rPr lang="en-US" sz="900" i="1" dirty="0">
                  <a:solidFill>
                    <a:schemeClr val="bg1"/>
                  </a:solidFill>
                </a:rPr>
                <a:t>L</a:t>
              </a:r>
            </a:p>
          </p:txBody>
        </p:sp>
      </p:grpSp>
      <p:sp>
        <p:nvSpPr>
          <p:cNvPr id="4" name="Slide Number Placeholder 3"/>
          <p:cNvSpPr>
            <a:spLocks noGrp="1"/>
          </p:cNvSpPr>
          <p:nvPr>
            <p:ph type="sldNum" sz="quarter" idx="12"/>
          </p:nvPr>
        </p:nvSpPr>
        <p:spPr/>
        <p:txBody>
          <a:bodyPr/>
          <a:lstStyle/>
          <a:p>
            <a:fld id="{E5A08E0C-470D-4DAC-8534-76A0BAF8E78E}" type="slidenum">
              <a:rPr lang="en-US" smtClean="0"/>
              <a:t>12</a:t>
            </a:fld>
            <a:endParaRPr lang="en-US"/>
          </a:p>
        </p:txBody>
      </p:sp>
    </p:spTree>
    <p:extLst>
      <p:ext uri="{BB962C8B-B14F-4D97-AF65-F5344CB8AC3E}">
        <p14:creationId xmlns:p14="http://schemas.microsoft.com/office/powerpoint/2010/main" val="2379276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97279" y="758952"/>
            <a:ext cx="10902063" cy="3566160"/>
          </a:xfrm>
        </p:spPr>
        <p:txBody>
          <a:bodyPr/>
          <a:lstStyle/>
          <a:p>
            <a:r>
              <a:rPr lang="en-US" dirty="0"/>
              <a:t>What Can Cause Cumulative Trauma, Pain, or Injury?</a:t>
            </a:r>
          </a:p>
        </p:txBody>
      </p:sp>
      <p:sp>
        <p:nvSpPr>
          <p:cNvPr id="5" name="Text Placeholder 4"/>
          <p:cNvSpPr>
            <a:spLocks noGrp="1"/>
          </p:cNvSpPr>
          <p:nvPr>
            <p:ph type="body" idx="1"/>
          </p:nvPr>
        </p:nvSpPr>
        <p:spPr/>
        <p:txBody>
          <a:bodyPr/>
          <a:lstStyle/>
          <a:p>
            <a:r>
              <a:rPr lang="en-US" dirty="0"/>
              <a:t>Understanding how Injuries Occur</a:t>
            </a:r>
          </a:p>
        </p:txBody>
      </p:sp>
      <p:sp>
        <p:nvSpPr>
          <p:cNvPr id="2" name="Slide Number Placeholder 1"/>
          <p:cNvSpPr>
            <a:spLocks noGrp="1"/>
          </p:cNvSpPr>
          <p:nvPr>
            <p:ph type="sldNum" sz="quarter" idx="12"/>
          </p:nvPr>
        </p:nvSpPr>
        <p:spPr/>
        <p:txBody>
          <a:bodyPr/>
          <a:lstStyle/>
          <a:p>
            <a:fld id="{E5A08E0C-470D-4DAC-8534-76A0BAF8E78E}" type="slidenum">
              <a:rPr lang="en-US" smtClean="0"/>
              <a:t>13</a:t>
            </a:fld>
            <a:endParaRPr lang="en-US"/>
          </a:p>
        </p:txBody>
      </p:sp>
    </p:spTree>
    <p:extLst>
      <p:ext uri="{BB962C8B-B14F-4D97-AF65-F5344CB8AC3E}">
        <p14:creationId xmlns:p14="http://schemas.microsoft.com/office/powerpoint/2010/main" val="653857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708033" cy="1450757"/>
          </a:xfrm>
        </p:spPr>
        <p:txBody>
          <a:bodyPr/>
          <a:lstStyle/>
          <a:p>
            <a:r>
              <a:rPr lang="en-US" dirty="0"/>
              <a:t>What are Cumulative Trauma Injuries?</a:t>
            </a:r>
            <a:endParaRPr lang="en-US" b="0" dirty="0"/>
          </a:p>
        </p:txBody>
      </p:sp>
      <p:sp>
        <p:nvSpPr>
          <p:cNvPr id="3" name="Content Placeholder 2"/>
          <p:cNvSpPr>
            <a:spLocks noGrp="1"/>
          </p:cNvSpPr>
          <p:nvPr>
            <p:ph idx="1"/>
          </p:nvPr>
        </p:nvSpPr>
        <p:spPr>
          <a:xfrm>
            <a:off x="1097279" y="1845734"/>
            <a:ext cx="5644715" cy="4023360"/>
          </a:xfrm>
        </p:spPr>
        <p:txBody>
          <a:bodyPr/>
          <a:lstStyle/>
          <a:p>
            <a:r>
              <a:rPr lang="en-US" u="sng" dirty="0"/>
              <a:t>Acute injuries</a:t>
            </a:r>
            <a:r>
              <a:rPr lang="en-US" dirty="0"/>
              <a:t> can occur following a single high-impact event</a:t>
            </a:r>
          </a:p>
          <a:p>
            <a:pPr marL="111125" indent="0">
              <a:spcBef>
                <a:spcPts val="300"/>
              </a:spcBef>
              <a:buNone/>
            </a:pPr>
            <a:r>
              <a:rPr lang="en-US" dirty="0"/>
              <a:t>		</a:t>
            </a:r>
            <a:r>
              <a:rPr lang="en-US" sz="3200" dirty="0"/>
              <a:t>     vs.</a:t>
            </a:r>
          </a:p>
          <a:p>
            <a:r>
              <a:rPr lang="en-US" u="sng" dirty="0"/>
              <a:t>Cumulative trauma injuries</a:t>
            </a:r>
            <a:r>
              <a:rPr lang="en-US" dirty="0"/>
              <a:t> build up over time</a:t>
            </a:r>
          </a:p>
        </p:txBody>
      </p:sp>
      <p:pic>
        <p:nvPicPr>
          <p:cNvPr id="1026" name="Picture 2" descr="Broken bone"/>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ltGray">
          <a:xfrm>
            <a:off x="7479702" y="1809230"/>
            <a:ext cx="1854459" cy="1645920"/>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descr="Hand with a finger laceration"/>
          <p:cNvGrpSpPr>
            <a:grpSpLocks noChangeAspect="1"/>
          </p:cNvGrpSpPr>
          <p:nvPr/>
        </p:nvGrpSpPr>
        <p:grpSpPr bwMode="ltGray">
          <a:xfrm>
            <a:off x="9369806" y="1809230"/>
            <a:ext cx="1759236" cy="1645920"/>
            <a:chOff x="9383371" y="1906438"/>
            <a:chExt cx="1908605" cy="1785668"/>
          </a:xfrm>
        </p:grpSpPr>
        <p:pic>
          <p:nvPicPr>
            <p:cNvPr id="4" name="Picture 4" descr="Finger With Blood Drop Icons - Download Free Vector Icons | Noun Project"/>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ltGray">
            <a:xfrm>
              <a:off x="9383371" y="1906438"/>
              <a:ext cx="1905000" cy="1785668"/>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bwMode="ltGray">
            <a:xfrm>
              <a:off x="10828189" y="2892234"/>
              <a:ext cx="463787" cy="764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0" name="Picture 6" descr="File:Blood drop.svg - Wikimedia Commons"/>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ltGray">
            <a:xfrm>
              <a:off x="10895001" y="2926272"/>
              <a:ext cx="256725" cy="419531"/>
            </a:xfrm>
            <a:prstGeom prst="rect">
              <a:avLst/>
            </a:prstGeom>
            <a:noFill/>
            <a:extLst>
              <a:ext uri="{909E8E84-426E-40DD-AFC4-6F175D3DCCD1}">
                <a14:hiddenFill xmlns:a14="http://schemas.microsoft.com/office/drawing/2010/main">
                  <a:solidFill>
                    <a:srgbClr val="FFFFFF"/>
                  </a:solidFill>
                </a14:hiddenFill>
              </a:ext>
            </a:extLst>
          </p:spPr>
        </p:pic>
      </p:grpSp>
      <p:sp>
        <p:nvSpPr>
          <p:cNvPr id="11" name="Rectangle 10"/>
          <p:cNvSpPr/>
          <p:nvPr/>
        </p:nvSpPr>
        <p:spPr>
          <a:xfrm>
            <a:off x="6120685" y="3335367"/>
            <a:ext cx="1236428" cy="400110"/>
          </a:xfrm>
          <a:prstGeom prst="rect">
            <a:avLst/>
          </a:prstGeom>
        </p:spPr>
        <p:txBody>
          <a:bodyPr wrap="none">
            <a:spAutoFit/>
          </a:bodyPr>
          <a:lstStyle/>
          <a:p>
            <a:pPr algn="r"/>
            <a:r>
              <a:rPr lang="en-US" sz="2000" dirty="0">
                <a:solidFill>
                  <a:schemeClr val="tx1">
                    <a:lumMod val="75000"/>
                    <a:lumOff val="25000"/>
                  </a:schemeClr>
                </a:solidFill>
              </a:rPr>
              <a:t>Examples:</a:t>
            </a:r>
            <a:endParaRPr lang="en-US" sz="1200" dirty="0"/>
          </a:p>
        </p:txBody>
      </p:sp>
      <p:sp>
        <p:nvSpPr>
          <p:cNvPr id="18" name="Rectangle 17"/>
          <p:cNvSpPr/>
          <p:nvPr/>
        </p:nvSpPr>
        <p:spPr>
          <a:xfrm>
            <a:off x="7651532" y="3335367"/>
            <a:ext cx="1510799" cy="400110"/>
          </a:xfrm>
          <a:prstGeom prst="rect">
            <a:avLst/>
          </a:prstGeom>
        </p:spPr>
        <p:txBody>
          <a:bodyPr wrap="none">
            <a:spAutoFit/>
          </a:bodyPr>
          <a:lstStyle/>
          <a:p>
            <a:pPr algn="ctr"/>
            <a:r>
              <a:rPr lang="en-US" sz="2000" dirty="0">
                <a:solidFill>
                  <a:schemeClr val="tx1">
                    <a:lumMod val="75000"/>
                    <a:lumOff val="25000"/>
                  </a:schemeClr>
                </a:solidFill>
              </a:rPr>
              <a:t>Broken Bone</a:t>
            </a:r>
            <a:endParaRPr lang="en-US" sz="1200" dirty="0"/>
          </a:p>
        </p:txBody>
      </p:sp>
      <p:sp>
        <p:nvSpPr>
          <p:cNvPr id="19" name="Rectangle 18"/>
          <p:cNvSpPr/>
          <p:nvPr/>
        </p:nvSpPr>
        <p:spPr>
          <a:xfrm>
            <a:off x="9612679" y="3335367"/>
            <a:ext cx="1273490" cy="400110"/>
          </a:xfrm>
          <a:prstGeom prst="rect">
            <a:avLst/>
          </a:prstGeom>
        </p:spPr>
        <p:txBody>
          <a:bodyPr wrap="none">
            <a:spAutoFit/>
          </a:bodyPr>
          <a:lstStyle/>
          <a:p>
            <a:pPr algn="ctr"/>
            <a:r>
              <a:rPr lang="en-US" sz="2000" dirty="0">
                <a:solidFill>
                  <a:schemeClr val="tx1">
                    <a:lumMod val="75000"/>
                    <a:lumOff val="25000"/>
                  </a:schemeClr>
                </a:solidFill>
              </a:rPr>
              <a:t>Laceration</a:t>
            </a:r>
            <a:endParaRPr lang="en-US" sz="1200" dirty="0"/>
          </a:p>
        </p:txBody>
      </p:sp>
      <p:sp>
        <p:nvSpPr>
          <p:cNvPr id="20" name="Rectangle 19"/>
          <p:cNvSpPr/>
          <p:nvPr/>
        </p:nvSpPr>
        <p:spPr>
          <a:xfrm>
            <a:off x="6120685" y="5691153"/>
            <a:ext cx="1236428" cy="400110"/>
          </a:xfrm>
          <a:prstGeom prst="rect">
            <a:avLst/>
          </a:prstGeom>
        </p:spPr>
        <p:txBody>
          <a:bodyPr wrap="none">
            <a:spAutoFit/>
          </a:bodyPr>
          <a:lstStyle/>
          <a:p>
            <a:pPr algn="r"/>
            <a:r>
              <a:rPr lang="en-US" sz="2000" dirty="0">
                <a:solidFill>
                  <a:schemeClr val="tx1">
                    <a:lumMod val="75000"/>
                    <a:lumOff val="25000"/>
                  </a:schemeClr>
                </a:solidFill>
              </a:rPr>
              <a:t>Examples:</a:t>
            </a:r>
            <a:endParaRPr lang="en-US" sz="1200" dirty="0"/>
          </a:p>
        </p:txBody>
      </p:sp>
      <p:sp>
        <p:nvSpPr>
          <p:cNvPr id="21" name="Rectangle 20"/>
          <p:cNvSpPr/>
          <p:nvPr/>
        </p:nvSpPr>
        <p:spPr>
          <a:xfrm>
            <a:off x="7501683" y="5691153"/>
            <a:ext cx="1810497" cy="400110"/>
          </a:xfrm>
          <a:prstGeom prst="rect">
            <a:avLst/>
          </a:prstGeom>
        </p:spPr>
        <p:txBody>
          <a:bodyPr wrap="none">
            <a:spAutoFit/>
          </a:bodyPr>
          <a:lstStyle/>
          <a:p>
            <a:pPr algn="ctr"/>
            <a:r>
              <a:rPr lang="en-US" sz="2000" dirty="0">
                <a:solidFill>
                  <a:schemeClr val="tx1">
                    <a:lumMod val="75000"/>
                    <a:lumOff val="25000"/>
                  </a:schemeClr>
                </a:solidFill>
              </a:rPr>
              <a:t>Elbow Soreness</a:t>
            </a:r>
            <a:endParaRPr lang="en-US" sz="1200" dirty="0"/>
          </a:p>
        </p:txBody>
      </p:sp>
      <p:sp>
        <p:nvSpPr>
          <p:cNvPr id="22" name="Rectangle 21"/>
          <p:cNvSpPr/>
          <p:nvPr/>
        </p:nvSpPr>
        <p:spPr>
          <a:xfrm>
            <a:off x="9661315" y="5691153"/>
            <a:ext cx="1176219" cy="400110"/>
          </a:xfrm>
          <a:prstGeom prst="rect">
            <a:avLst/>
          </a:prstGeom>
        </p:spPr>
        <p:txBody>
          <a:bodyPr wrap="none">
            <a:spAutoFit/>
          </a:bodyPr>
          <a:lstStyle/>
          <a:p>
            <a:pPr algn="ctr"/>
            <a:r>
              <a:rPr lang="en-US" sz="2000" dirty="0">
                <a:solidFill>
                  <a:schemeClr val="tx1">
                    <a:lumMod val="75000"/>
                    <a:lumOff val="25000"/>
                  </a:schemeClr>
                </a:solidFill>
              </a:rPr>
              <a:t>Back Pain</a:t>
            </a:r>
            <a:endParaRPr lang="en-US" sz="1200" dirty="0"/>
          </a:p>
        </p:txBody>
      </p:sp>
      <p:sp>
        <p:nvSpPr>
          <p:cNvPr id="13" name="Rectangle 12">
            <a:extLst>
              <a:ext uri="{C183D7F6-B498-43B3-948B-1728B52AA6E4}">
                <adec:decorative xmlns:adec="http://schemas.microsoft.com/office/drawing/2017/decorative" val="1"/>
              </a:ext>
            </a:extLst>
          </p:cNvPr>
          <p:cNvSpPr/>
          <p:nvPr/>
        </p:nvSpPr>
        <p:spPr>
          <a:xfrm>
            <a:off x="836762" y="3942270"/>
            <a:ext cx="10860657" cy="218349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836762" y="5737333"/>
            <a:ext cx="1912062" cy="338554"/>
          </a:xfrm>
          <a:prstGeom prst="rect">
            <a:avLst/>
          </a:prstGeom>
        </p:spPr>
        <p:txBody>
          <a:bodyPr wrap="none">
            <a:spAutoFit/>
          </a:bodyPr>
          <a:lstStyle/>
          <a:p>
            <a:r>
              <a:rPr lang="en-US" sz="1600" dirty="0">
                <a:solidFill>
                  <a:srgbClr val="C00000"/>
                </a:solidFill>
              </a:rPr>
              <a:t>Focus of this training</a:t>
            </a:r>
            <a:endParaRPr lang="en-US" sz="1200" dirty="0">
              <a:solidFill>
                <a:srgbClr val="C00000"/>
              </a:solidFill>
            </a:endParaRPr>
          </a:p>
        </p:txBody>
      </p:sp>
      <p:grpSp>
        <p:nvGrpSpPr>
          <p:cNvPr id="5" name="Group 4" descr="Stick figure of person with elbow pain">
            <a:extLst>
              <a:ext uri="{FF2B5EF4-FFF2-40B4-BE49-F238E27FC236}">
                <a16:creationId xmlns:a16="http://schemas.microsoft.com/office/drawing/2014/main" id="{E120B1CD-B4B8-4825-9310-E790B066B0ED}"/>
              </a:ext>
            </a:extLst>
          </p:cNvPr>
          <p:cNvGrpSpPr/>
          <p:nvPr/>
        </p:nvGrpSpPr>
        <p:grpSpPr bwMode="ltGray">
          <a:xfrm>
            <a:off x="7874026" y="4064448"/>
            <a:ext cx="1065810" cy="1645920"/>
            <a:chOff x="7874026" y="4064448"/>
            <a:chExt cx="1065810" cy="1645920"/>
          </a:xfrm>
        </p:grpSpPr>
        <p:pic>
          <p:nvPicPr>
            <p:cNvPr id="9" name="Picture 10" descr="Stick figure of person with elbow pain"/>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a:stretch/>
          </p:blipFill>
          <p:spPr bwMode="ltGray">
            <a:xfrm>
              <a:off x="7874026" y="4064448"/>
              <a:ext cx="1065810" cy="1645920"/>
            </a:xfrm>
            <a:prstGeom prst="rect">
              <a:avLst/>
            </a:prstGeom>
            <a:noFill/>
            <a:extLst>
              <a:ext uri="{909E8E84-426E-40DD-AFC4-6F175D3DCCD1}">
                <a14:hiddenFill xmlns:a14="http://schemas.microsoft.com/office/drawing/2010/main">
                  <a:solidFill>
                    <a:srgbClr val="FFFFFF"/>
                  </a:solidFill>
                </a14:hiddenFill>
              </a:ext>
            </a:extLst>
          </p:spPr>
        </p:pic>
        <p:sp>
          <p:nvSpPr>
            <p:cNvPr id="25" name="Oval 24"/>
            <p:cNvSpPr>
              <a:spLocks noChangeAspect="1"/>
            </p:cNvSpPr>
            <p:nvPr/>
          </p:nvSpPr>
          <p:spPr bwMode="ltGray">
            <a:xfrm>
              <a:off x="8549642" y="4171843"/>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a:spLocks noChangeAspect="1"/>
            </p:cNvSpPr>
            <p:nvPr/>
          </p:nvSpPr>
          <p:spPr bwMode="ltGray">
            <a:xfrm>
              <a:off x="8663940" y="4171843"/>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bwMode="ltGray">
            <a:xfrm>
              <a:off x="8536692" y="4070270"/>
              <a:ext cx="186804" cy="299313"/>
            </a:xfrm>
            <a:prstGeom prst="rect">
              <a:avLst/>
            </a:prstGeom>
          </p:spPr>
          <p:txBody>
            <a:bodyPr wrap="square">
              <a:spAutoFit/>
            </a:bodyPr>
            <a:lstStyle/>
            <a:p>
              <a:pPr algn="ctr">
                <a:lnSpc>
                  <a:spcPts val="1800"/>
                </a:lnSpc>
              </a:pPr>
              <a:r>
                <a:rPr lang="en-US" sz="900" i="1" dirty="0">
                  <a:solidFill>
                    <a:schemeClr val="bg1"/>
                  </a:solidFill>
                </a:rPr>
                <a:t>L</a:t>
              </a:r>
            </a:p>
          </p:txBody>
        </p:sp>
      </p:grpSp>
      <p:grpSp>
        <p:nvGrpSpPr>
          <p:cNvPr id="7" name="Group 6" descr="Stick figure of person with back pain">
            <a:extLst>
              <a:ext uri="{FF2B5EF4-FFF2-40B4-BE49-F238E27FC236}">
                <a16:creationId xmlns:a16="http://schemas.microsoft.com/office/drawing/2014/main" id="{2A40D8EE-87E3-431A-9D5F-F4E2C4C5D6F4}"/>
              </a:ext>
            </a:extLst>
          </p:cNvPr>
          <p:cNvGrpSpPr/>
          <p:nvPr/>
        </p:nvGrpSpPr>
        <p:grpSpPr bwMode="ltGray">
          <a:xfrm>
            <a:off x="9654464" y="4064448"/>
            <a:ext cx="1189921" cy="1645920"/>
            <a:chOff x="9654464" y="4064448"/>
            <a:chExt cx="1189921" cy="1645920"/>
          </a:xfrm>
        </p:grpSpPr>
        <p:pic>
          <p:nvPicPr>
            <p:cNvPr id="1032" name="Picture 8" descr="Stick figure of person with back pain"/>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a:stretch/>
          </p:blipFill>
          <p:spPr bwMode="ltGray">
            <a:xfrm>
              <a:off x="9654464" y="4064448"/>
              <a:ext cx="1189921" cy="1645920"/>
            </a:xfrm>
            <a:prstGeom prst="rect">
              <a:avLst/>
            </a:prstGeom>
            <a:noFill/>
            <a:extLst>
              <a:ext uri="{909E8E84-426E-40DD-AFC4-6F175D3DCCD1}">
                <a14:hiddenFill xmlns:a14="http://schemas.microsoft.com/office/drawing/2010/main">
                  <a:solidFill>
                    <a:srgbClr val="FFFFFF"/>
                  </a:solidFill>
                </a14:hiddenFill>
              </a:ext>
            </a:extLst>
          </p:spPr>
        </p:pic>
        <p:sp>
          <p:nvSpPr>
            <p:cNvPr id="28" name="Oval 27"/>
            <p:cNvSpPr>
              <a:spLocks noChangeAspect="1"/>
            </p:cNvSpPr>
            <p:nvPr/>
          </p:nvSpPr>
          <p:spPr bwMode="ltGray">
            <a:xfrm>
              <a:off x="10705520" y="4212103"/>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Slide Number Placeholder 13"/>
          <p:cNvSpPr>
            <a:spLocks noGrp="1"/>
          </p:cNvSpPr>
          <p:nvPr>
            <p:ph type="sldNum" sz="quarter" idx="12"/>
          </p:nvPr>
        </p:nvSpPr>
        <p:spPr/>
        <p:txBody>
          <a:bodyPr/>
          <a:lstStyle/>
          <a:p>
            <a:fld id="{E5A08E0C-470D-4DAC-8534-76A0BAF8E78E}" type="slidenum">
              <a:rPr lang="en-US" smtClean="0"/>
              <a:t>14</a:t>
            </a:fld>
            <a:endParaRPr lang="en-US"/>
          </a:p>
        </p:txBody>
      </p:sp>
    </p:spTree>
    <p:extLst>
      <p:ext uri="{BB962C8B-B14F-4D97-AF65-F5344CB8AC3E}">
        <p14:creationId xmlns:p14="http://schemas.microsoft.com/office/powerpoint/2010/main" val="32116507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Can Cause Cumulative Trauma, Pain, or Injury?</a:t>
            </a:r>
            <a:endParaRPr lang="en-US" b="0" dirty="0"/>
          </a:p>
        </p:txBody>
      </p:sp>
      <p:sp>
        <p:nvSpPr>
          <p:cNvPr id="3" name="Content Placeholder 2"/>
          <p:cNvSpPr>
            <a:spLocks noGrp="1"/>
          </p:cNvSpPr>
          <p:nvPr>
            <p:ph idx="1"/>
          </p:nvPr>
        </p:nvSpPr>
        <p:spPr>
          <a:xfrm>
            <a:off x="1097279" y="1845734"/>
            <a:ext cx="11014208" cy="4023360"/>
          </a:xfrm>
        </p:spPr>
        <p:txBody>
          <a:bodyPr/>
          <a:lstStyle/>
          <a:p>
            <a:r>
              <a:rPr lang="en-US" spc="-30" dirty="0"/>
              <a:t>Lifting heavy weight or exerting high forces</a:t>
            </a:r>
          </a:p>
        </p:txBody>
      </p:sp>
      <p:pic>
        <p:nvPicPr>
          <p:cNvPr id="2054" name="Picture 6" descr="Hand exerting strong grip"/>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ltGray">
          <a:xfrm>
            <a:off x="8957633" y="3198874"/>
            <a:ext cx="2286000" cy="2286000"/>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p:cNvSpPr/>
          <p:nvPr/>
        </p:nvSpPr>
        <p:spPr>
          <a:xfrm>
            <a:off x="1421663" y="5472775"/>
            <a:ext cx="1262654" cy="400110"/>
          </a:xfrm>
          <a:prstGeom prst="rect">
            <a:avLst/>
          </a:prstGeom>
        </p:spPr>
        <p:txBody>
          <a:bodyPr wrap="none">
            <a:spAutoFit/>
          </a:bodyPr>
          <a:lstStyle/>
          <a:p>
            <a:pPr algn="r"/>
            <a:r>
              <a:rPr lang="en-US" sz="2000" b="1" dirty="0">
                <a:solidFill>
                  <a:schemeClr val="tx1">
                    <a:lumMod val="75000"/>
                    <a:lumOff val="25000"/>
                  </a:schemeClr>
                </a:solidFill>
              </a:rPr>
              <a:t>Examples:</a:t>
            </a:r>
            <a:endParaRPr lang="en-US" sz="1200" b="1" dirty="0"/>
          </a:p>
        </p:txBody>
      </p:sp>
      <p:sp>
        <p:nvSpPr>
          <p:cNvPr id="15" name="Rectangle 14"/>
          <p:cNvSpPr/>
          <p:nvPr/>
        </p:nvSpPr>
        <p:spPr>
          <a:xfrm>
            <a:off x="6151592" y="5472775"/>
            <a:ext cx="2042546" cy="400110"/>
          </a:xfrm>
          <a:prstGeom prst="rect">
            <a:avLst/>
          </a:prstGeom>
        </p:spPr>
        <p:txBody>
          <a:bodyPr wrap="none">
            <a:spAutoFit/>
          </a:bodyPr>
          <a:lstStyle/>
          <a:p>
            <a:pPr algn="ctr"/>
            <a:r>
              <a:rPr lang="en-US" sz="2000" dirty="0">
                <a:solidFill>
                  <a:schemeClr val="tx1">
                    <a:lumMod val="75000"/>
                    <a:lumOff val="25000"/>
                  </a:schemeClr>
                </a:solidFill>
              </a:rPr>
              <a:t>Pushing or Pulling</a:t>
            </a:r>
            <a:endParaRPr lang="en-US" sz="1200" dirty="0"/>
          </a:p>
        </p:txBody>
      </p:sp>
      <p:sp>
        <p:nvSpPr>
          <p:cNvPr id="16" name="Rectangle 15"/>
          <p:cNvSpPr/>
          <p:nvPr/>
        </p:nvSpPr>
        <p:spPr>
          <a:xfrm>
            <a:off x="8913898" y="5472775"/>
            <a:ext cx="2373471" cy="400110"/>
          </a:xfrm>
          <a:prstGeom prst="rect">
            <a:avLst/>
          </a:prstGeom>
        </p:spPr>
        <p:txBody>
          <a:bodyPr wrap="none">
            <a:spAutoFit/>
          </a:bodyPr>
          <a:lstStyle/>
          <a:p>
            <a:pPr algn="ctr"/>
            <a:r>
              <a:rPr lang="en-US" sz="2000" dirty="0">
                <a:solidFill>
                  <a:schemeClr val="tx1">
                    <a:lumMod val="75000"/>
                    <a:lumOff val="25000"/>
                  </a:schemeClr>
                </a:solidFill>
              </a:rPr>
              <a:t>Exerting Strong Grips</a:t>
            </a:r>
            <a:endParaRPr lang="en-US" sz="1200" dirty="0"/>
          </a:p>
        </p:txBody>
      </p:sp>
      <p:sp>
        <p:nvSpPr>
          <p:cNvPr id="17" name="Rectangle 16"/>
          <p:cNvSpPr/>
          <p:nvPr/>
        </p:nvSpPr>
        <p:spPr>
          <a:xfrm>
            <a:off x="3428447" y="5472775"/>
            <a:ext cx="2040622" cy="400110"/>
          </a:xfrm>
          <a:prstGeom prst="rect">
            <a:avLst/>
          </a:prstGeom>
        </p:spPr>
        <p:txBody>
          <a:bodyPr wrap="none">
            <a:spAutoFit/>
          </a:bodyPr>
          <a:lstStyle/>
          <a:p>
            <a:pPr algn="ctr"/>
            <a:r>
              <a:rPr lang="en-US" sz="2000" dirty="0">
                <a:solidFill>
                  <a:schemeClr val="tx1">
                    <a:lumMod val="75000"/>
                    <a:lumOff val="25000"/>
                  </a:schemeClr>
                </a:solidFill>
              </a:rPr>
              <a:t>Lifting or Carrying</a:t>
            </a:r>
            <a:endParaRPr lang="en-US" sz="1200" dirty="0"/>
          </a:p>
        </p:txBody>
      </p:sp>
      <p:grpSp>
        <p:nvGrpSpPr>
          <p:cNvPr id="4" name="Group 3" descr="Stick figure of person lifting a heavy box">
            <a:extLst>
              <a:ext uri="{FF2B5EF4-FFF2-40B4-BE49-F238E27FC236}">
                <a16:creationId xmlns:a16="http://schemas.microsoft.com/office/drawing/2014/main" id="{E79FFD1A-12FF-4183-947F-8E8BFF179CE5}"/>
              </a:ext>
            </a:extLst>
          </p:cNvPr>
          <p:cNvGrpSpPr/>
          <p:nvPr/>
        </p:nvGrpSpPr>
        <p:grpSpPr bwMode="ltGray">
          <a:xfrm>
            <a:off x="3305758" y="3198874"/>
            <a:ext cx="2286000" cy="2286000"/>
            <a:chOff x="3305758" y="3198874"/>
            <a:chExt cx="2286000" cy="2286000"/>
          </a:xfrm>
        </p:grpSpPr>
        <p:pic>
          <p:nvPicPr>
            <p:cNvPr id="2050" name="Picture 2" descr="Stick figure of person lifting a heavy box"/>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ltGray">
            <a:xfrm>
              <a:off x="3305758" y="3198874"/>
              <a:ext cx="2286000" cy="2286000"/>
            </a:xfrm>
            <a:prstGeom prst="rect">
              <a:avLst/>
            </a:prstGeom>
            <a:noFill/>
            <a:extLst>
              <a:ext uri="{909E8E84-426E-40DD-AFC4-6F175D3DCCD1}">
                <a14:hiddenFill xmlns:a14="http://schemas.microsoft.com/office/drawing/2010/main">
                  <a:solidFill>
                    <a:srgbClr val="FFFFFF"/>
                  </a:solidFill>
                </a14:hiddenFill>
              </a:ext>
            </a:extLst>
          </p:spPr>
        </p:pic>
        <p:sp>
          <p:nvSpPr>
            <p:cNvPr id="19" name="Oval 18"/>
            <p:cNvSpPr>
              <a:spLocks noChangeAspect="1"/>
            </p:cNvSpPr>
            <p:nvPr/>
          </p:nvSpPr>
          <p:spPr bwMode="ltGray">
            <a:xfrm>
              <a:off x="4374468" y="3395465"/>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a:spLocks noChangeAspect="1"/>
            </p:cNvSpPr>
            <p:nvPr/>
          </p:nvSpPr>
          <p:spPr bwMode="ltGray">
            <a:xfrm>
              <a:off x="4488766" y="3395465"/>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bwMode="ltGray">
            <a:xfrm>
              <a:off x="4361518" y="3293892"/>
              <a:ext cx="186804" cy="299313"/>
            </a:xfrm>
            <a:prstGeom prst="rect">
              <a:avLst/>
            </a:prstGeom>
          </p:spPr>
          <p:txBody>
            <a:bodyPr wrap="square">
              <a:spAutoFit/>
            </a:bodyPr>
            <a:lstStyle/>
            <a:p>
              <a:pPr algn="ctr">
                <a:lnSpc>
                  <a:spcPts val="1800"/>
                </a:lnSpc>
              </a:pPr>
              <a:r>
                <a:rPr lang="en-US" sz="900" i="1" dirty="0">
                  <a:solidFill>
                    <a:schemeClr val="bg1"/>
                  </a:solidFill>
                </a:rPr>
                <a:t>L</a:t>
              </a:r>
            </a:p>
          </p:txBody>
        </p:sp>
      </p:grpSp>
      <p:grpSp>
        <p:nvGrpSpPr>
          <p:cNvPr id="5" name="Group 4" descr="Stick figure of person pushing a heavy object">
            <a:extLst>
              <a:ext uri="{FF2B5EF4-FFF2-40B4-BE49-F238E27FC236}">
                <a16:creationId xmlns:a16="http://schemas.microsoft.com/office/drawing/2014/main" id="{9BBEE91F-37E6-416D-8CA3-C842FD2276A6}"/>
              </a:ext>
            </a:extLst>
          </p:cNvPr>
          <p:cNvGrpSpPr/>
          <p:nvPr/>
        </p:nvGrpSpPr>
        <p:grpSpPr bwMode="ltGray">
          <a:xfrm>
            <a:off x="5803540" y="3198874"/>
            <a:ext cx="2366920" cy="2286000"/>
            <a:chOff x="5803540" y="3198874"/>
            <a:chExt cx="2366920" cy="2286000"/>
          </a:xfrm>
        </p:grpSpPr>
        <p:pic>
          <p:nvPicPr>
            <p:cNvPr id="8" name="Picture 7" descr="Stick figure of person pushing a heavy object"/>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bwMode="ltGray">
            <a:xfrm>
              <a:off x="5803540" y="3198874"/>
              <a:ext cx="2366920" cy="2286000"/>
            </a:xfrm>
            <a:prstGeom prst="rect">
              <a:avLst/>
            </a:prstGeom>
          </p:spPr>
        </p:pic>
        <p:sp>
          <p:nvSpPr>
            <p:cNvPr id="24" name="Oval 23"/>
            <p:cNvSpPr>
              <a:spLocks noChangeAspect="1"/>
            </p:cNvSpPr>
            <p:nvPr/>
          </p:nvSpPr>
          <p:spPr bwMode="ltGray">
            <a:xfrm>
              <a:off x="6771883" y="3590995"/>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Slide Number Placeholder 8"/>
          <p:cNvSpPr>
            <a:spLocks noGrp="1"/>
          </p:cNvSpPr>
          <p:nvPr>
            <p:ph type="sldNum" sz="quarter" idx="12"/>
          </p:nvPr>
        </p:nvSpPr>
        <p:spPr/>
        <p:txBody>
          <a:bodyPr/>
          <a:lstStyle/>
          <a:p>
            <a:fld id="{E5A08E0C-470D-4DAC-8534-76A0BAF8E78E}" type="slidenum">
              <a:rPr lang="en-US" smtClean="0"/>
              <a:t>15</a:t>
            </a:fld>
            <a:endParaRPr lang="en-US"/>
          </a:p>
        </p:txBody>
      </p:sp>
    </p:spTree>
    <p:extLst>
      <p:ext uri="{BB962C8B-B14F-4D97-AF65-F5344CB8AC3E}">
        <p14:creationId xmlns:p14="http://schemas.microsoft.com/office/powerpoint/2010/main" val="2411036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Can Cause Cumulative Trauma, Pain, or Injury?</a:t>
            </a:r>
            <a:endParaRPr lang="en-US" b="0" dirty="0"/>
          </a:p>
        </p:txBody>
      </p:sp>
      <p:sp>
        <p:nvSpPr>
          <p:cNvPr id="3" name="Content Placeholder 2"/>
          <p:cNvSpPr>
            <a:spLocks noGrp="1"/>
          </p:cNvSpPr>
          <p:nvPr>
            <p:ph idx="1"/>
          </p:nvPr>
        </p:nvSpPr>
        <p:spPr>
          <a:xfrm>
            <a:off x="1097279" y="1845734"/>
            <a:ext cx="11014208" cy="4023360"/>
          </a:xfrm>
        </p:spPr>
        <p:txBody>
          <a:bodyPr/>
          <a:lstStyle/>
          <a:p>
            <a:r>
              <a:rPr lang="en-US" spc="-30" dirty="0"/>
              <a:t>Lifting heavy weight or exerting high forces</a:t>
            </a:r>
          </a:p>
        </p:txBody>
      </p:sp>
      <p:sp>
        <p:nvSpPr>
          <p:cNvPr id="55" name="Rectangle 54"/>
          <p:cNvSpPr/>
          <p:nvPr/>
        </p:nvSpPr>
        <p:spPr>
          <a:xfrm>
            <a:off x="703814" y="2536467"/>
            <a:ext cx="4298588" cy="3593291"/>
          </a:xfrm>
          <a:prstGeom prst="rect">
            <a:avLst/>
          </a:prstGeom>
          <a:ln>
            <a:solidFill>
              <a:schemeClr val="bg1">
                <a:lumMod val="75000"/>
              </a:schemeClr>
            </a:solidFill>
          </a:ln>
        </p:spPr>
        <p:txBody>
          <a:bodyPr wrap="square">
            <a:spAutoFit/>
          </a:bodyPr>
          <a:lstStyle/>
          <a:p>
            <a:pPr>
              <a:lnSpc>
                <a:spcPts val="1800"/>
              </a:lnSpc>
              <a:spcAft>
                <a:spcPts val="300"/>
              </a:spcAft>
            </a:pPr>
            <a:r>
              <a:rPr lang="en-US" u="sng" dirty="0">
                <a:solidFill>
                  <a:schemeClr val="tx1">
                    <a:lumMod val="75000"/>
                    <a:lumOff val="25000"/>
                  </a:schemeClr>
                </a:solidFill>
              </a:rPr>
              <a:t>This is a risk factor because:</a:t>
            </a:r>
          </a:p>
          <a:p>
            <a:pPr marL="176213" indent="-176213">
              <a:lnSpc>
                <a:spcPts val="1800"/>
              </a:lnSpc>
              <a:spcAft>
                <a:spcPts val="600"/>
              </a:spcAft>
              <a:buFont typeface="Arial" panose="020B0604020202020204" pitchFamily="34" charset="0"/>
              <a:buChar char="•"/>
            </a:pPr>
            <a:r>
              <a:rPr lang="en-US" dirty="0">
                <a:solidFill>
                  <a:schemeClr val="tx1">
                    <a:lumMod val="75000"/>
                    <a:lumOff val="25000"/>
                  </a:schemeClr>
                </a:solidFill>
              </a:rPr>
              <a:t>Muscles generate the effort we need to perform a task</a:t>
            </a:r>
          </a:p>
          <a:p>
            <a:pPr marL="176213" indent="-176213">
              <a:lnSpc>
                <a:spcPts val="1800"/>
              </a:lnSpc>
              <a:buFont typeface="Arial" panose="020B0604020202020204" pitchFamily="34" charset="0"/>
              <a:buChar char="•"/>
            </a:pPr>
            <a:r>
              <a:rPr lang="en-US" dirty="0">
                <a:solidFill>
                  <a:schemeClr val="tx1">
                    <a:lumMod val="75000"/>
                    <a:lumOff val="25000"/>
                  </a:schemeClr>
                </a:solidFill>
              </a:rPr>
              <a:t>The amount of effort needed depends  on:</a:t>
            </a:r>
          </a:p>
          <a:p>
            <a:pPr marL="517525" lvl="1" indent="-173038">
              <a:lnSpc>
                <a:spcPts val="1800"/>
              </a:lnSpc>
              <a:buFont typeface="Arial" panose="020B0604020202020204" pitchFamily="34" charset="0"/>
              <a:buChar char="•"/>
            </a:pPr>
            <a:r>
              <a:rPr lang="en-US" dirty="0">
                <a:solidFill>
                  <a:schemeClr val="tx1">
                    <a:lumMod val="75000"/>
                    <a:lumOff val="25000"/>
                  </a:schemeClr>
                </a:solidFill>
              </a:rPr>
              <a:t>The amount of weight / force handled, and</a:t>
            </a:r>
          </a:p>
          <a:p>
            <a:pPr marL="517525" lvl="1" indent="-173038">
              <a:lnSpc>
                <a:spcPts val="1800"/>
              </a:lnSpc>
              <a:spcAft>
                <a:spcPts val="600"/>
              </a:spcAft>
              <a:buFont typeface="Arial" panose="020B0604020202020204" pitchFamily="34" charset="0"/>
              <a:buChar char="•"/>
            </a:pPr>
            <a:r>
              <a:rPr lang="en-US" dirty="0">
                <a:solidFill>
                  <a:schemeClr val="tx1">
                    <a:lumMod val="75000"/>
                    <a:lumOff val="25000"/>
                  </a:schemeClr>
                </a:solidFill>
              </a:rPr>
              <a:t>The way that the weight / force exerted</a:t>
            </a:r>
          </a:p>
          <a:p>
            <a:pPr marL="176213" indent="-176213">
              <a:lnSpc>
                <a:spcPts val="1800"/>
              </a:lnSpc>
              <a:spcAft>
                <a:spcPts val="600"/>
              </a:spcAft>
              <a:buFont typeface="Arial" panose="020B0604020202020204" pitchFamily="34" charset="0"/>
              <a:buChar char="•"/>
            </a:pPr>
            <a:r>
              <a:rPr lang="en-US" dirty="0">
                <a:solidFill>
                  <a:schemeClr val="tx1">
                    <a:lumMod val="75000"/>
                    <a:lumOff val="25000"/>
                  </a:schemeClr>
                </a:solidFill>
              </a:rPr>
              <a:t>Muscle effort is usually </a:t>
            </a:r>
            <a:r>
              <a:rPr lang="en-US" b="1" u="sng" dirty="0">
                <a:solidFill>
                  <a:schemeClr val="tx1">
                    <a:lumMod val="75000"/>
                    <a:lumOff val="25000"/>
                  </a:schemeClr>
                </a:solidFill>
              </a:rPr>
              <a:t>much</a:t>
            </a:r>
            <a:r>
              <a:rPr lang="en-US" dirty="0">
                <a:solidFill>
                  <a:schemeClr val="tx1">
                    <a:lumMod val="75000"/>
                    <a:lumOff val="25000"/>
                  </a:schemeClr>
                </a:solidFill>
              </a:rPr>
              <a:t> greater than the weight / force needed for the task</a:t>
            </a:r>
          </a:p>
          <a:p>
            <a:pPr marL="176213" indent="-176213">
              <a:lnSpc>
                <a:spcPts val="1800"/>
              </a:lnSpc>
              <a:buFont typeface="Arial" panose="020B0604020202020204" pitchFamily="34" charset="0"/>
              <a:buChar char="•"/>
            </a:pPr>
            <a:r>
              <a:rPr lang="en-US" dirty="0">
                <a:solidFill>
                  <a:schemeClr val="tx1">
                    <a:lumMod val="75000"/>
                    <a:lumOff val="25000"/>
                  </a:schemeClr>
                </a:solidFill>
              </a:rPr>
              <a:t>Even small increases in </a:t>
            </a:r>
            <a:r>
              <a:rPr lang="en-US" dirty="0">
                <a:solidFill>
                  <a:srgbClr val="000000">
                    <a:lumMod val="75000"/>
                    <a:lumOff val="25000"/>
                  </a:srgbClr>
                </a:solidFill>
              </a:rPr>
              <a:t>weight / force or the reach to perform a task greatly increases the effort required</a:t>
            </a:r>
            <a:endParaRPr lang="en-US" dirty="0">
              <a:solidFill>
                <a:schemeClr val="tx1">
                  <a:lumMod val="75000"/>
                  <a:lumOff val="25000"/>
                </a:schemeClr>
              </a:solidFill>
            </a:endParaRPr>
          </a:p>
        </p:txBody>
      </p:sp>
      <p:sp>
        <p:nvSpPr>
          <p:cNvPr id="132" name="Rectangle 131"/>
          <p:cNvSpPr/>
          <p:nvPr/>
        </p:nvSpPr>
        <p:spPr>
          <a:xfrm>
            <a:off x="7478387" y="2545923"/>
            <a:ext cx="1262654" cy="400110"/>
          </a:xfrm>
          <a:prstGeom prst="rect">
            <a:avLst/>
          </a:prstGeom>
        </p:spPr>
        <p:txBody>
          <a:bodyPr wrap="none">
            <a:spAutoFit/>
          </a:bodyPr>
          <a:lstStyle/>
          <a:p>
            <a:pPr algn="r"/>
            <a:r>
              <a:rPr lang="en-US" sz="2000" b="1" dirty="0">
                <a:solidFill>
                  <a:schemeClr val="tx1">
                    <a:lumMod val="75000"/>
                    <a:lumOff val="25000"/>
                  </a:schemeClr>
                </a:solidFill>
              </a:rPr>
              <a:t>Examples:</a:t>
            </a:r>
            <a:endParaRPr lang="en-US" sz="1200" b="1" dirty="0"/>
          </a:p>
        </p:txBody>
      </p:sp>
      <p:sp>
        <p:nvSpPr>
          <p:cNvPr id="47" name="Slide Number Placeholder 46"/>
          <p:cNvSpPr>
            <a:spLocks noGrp="1"/>
          </p:cNvSpPr>
          <p:nvPr>
            <p:ph type="sldNum" sz="quarter" idx="12"/>
          </p:nvPr>
        </p:nvSpPr>
        <p:spPr/>
        <p:txBody>
          <a:bodyPr/>
          <a:lstStyle/>
          <a:p>
            <a:fld id="{E5A08E0C-470D-4DAC-8534-76A0BAF8E78E}" type="slidenum">
              <a:rPr lang="en-US" smtClean="0"/>
              <a:t>16</a:t>
            </a:fld>
            <a:endParaRPr lang="en-US"/>
          </a:p>
        </p:txBody>
      </p:sp>
      <p:grpSp>
        <p:nvGrpSpPr>
          <p:cNvPr id="6" name="Group 5" descr="Stick figure of person representing high back muscle requirement when lifting a light load far from the body">
            <a:extLst>
              <a:ext uri="{FF2B5EF4-FFF2-40B4-BE49-F238E27FC236}">
                <a16:creationId xmlns:a16="http://schemas.microsoft.com/office/drawing/2014/main" id="{F6A081FE-95BC-4D80-A57C-A5ADDFD4F6A2}"/>
              </a:ext>
            </a:extLst>
          </p:cNvPr>
          <p:cNvGrpSpPr/>
          <p:nvPr/>
        </p:nvGrpSpPr>
        <p:grpSpPr bwMode="ltGray">
          <a:xfrm>
            <a:off x="9194583" y="3109226"/>
            <a:ext cx="2254397" cy="2282204"/>
            <a:chOff x="9194583" y="3109226"/>
            <a:chExt cx="2254397" cy="2282204"/>
          </a:xfrm>
        </p:grpSpPr>
        <p:grpSp>
          <p:nvGrpSpPr>
            <p:cNvPr id="44" name="Group 43"/>
            <p:cNvGrpSpPr/>
            <p:nvPr/>
          </p:nvGrpSpPr>
          <p:grpSpPr bwMode="ltGray">
            <a:xfrm>
              <a:off x="10234944" y="3109226"/>
              <a:ext cx="1161380" cy="2282204"/>
              <a:chOff x="8237269" y="3122099"/>
              <a:chExt cx="1161380" cy="2282204"/>
            </a:xfrm>
          </p:grpSpPr>
          <p:sp>
            <p:nvSpPr>
              <p:cNvPr id="93" name="Rectangle 92"/>
              <p:cNvSpPr>
                <a:spLocks noChangeAspect="1"/>
              </p:cNvSpPr>
              <p:nvPr/>
            </p:nvSpPr>
            <p:spPr bwMode="ltGray">
              <a:xfrm>
                <a:off x="8941449" y="3625616"/>
                <a:ext cx="457200" cy="457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ounded Rectangle 93"/>
              <p:cNvSpPr/>
              <p:nvPr/>
            </p:nvSpPr>
            <p:spPr bwMode="ltGray">
              <a:xfrm>
                <a:off x="8338528" y="4307023"/>
                <a:ext cx="256032" cy="1097280"/>
              </a:xfrm>
              <a:prstGeom prst="roundRect">
                <a:avLst>
                  <a:gd name="adj" fmla="val 50000"/>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ounded Rectangle 94"/>
              <p:cNvSpPr/>
              <p:nvPr/>
            </p:nvSpPr>
            <p:spPr bwMode="ltGray">
              <a:xfrm>
                <a:off x="8237269" y="3523651"/>
                <a:ext cx="357291" cy="1005840"/>
              </a:xfrm>
              <a:prstGeom prst="roundRect">
                <a:avLst>
                  <a:gd name="adj" fmla="val 4733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p:cNvSpPr>
                <a:spLocks noChangeAspect="1"/>
              </p:cNvSpPr>
              <p:nvPr/>
            </p:nvSpPr>
            <p:spPr bwMode="ltGray">
              <a:xfrm>
                <a:off x="8256319" y="3122099"/>
                <a:ext cx="365760" cy="36576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ounded Rectangle 96"/>
              <p:cNvSpPr/>
              <p:nvPr/>
            </p:nvSpPr>
            <p:spPr bwMode="ltGray">
              <a:xfrm rot="-4260000">
                <a:off x="8537726" y="3484172"/>
                <a:ext cx="155448" cy="54864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ounded Rectangle 97"/>
              <p:cNvSpPr/>
              <p:nvPr/>
            </p:nvSpPr>
            <p:spPr bwMode="ltGray">
              <a:xfrm rot="-4800000">
                <a:off x="8905858" y="3653059"/>
                <a:ext cx="155448" cy="45720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5" name="Line 25"/>
            <p:cNvSpPr>
              <a:spLocks noChangeShapeType="1"/>
            </p:cNvSpPr>
            <p:nvPr/>
          </p:nvSpPr>
          <p:spPr bwMode="ltGray">
            <a:xfrm flipV="1">
              <a:off x="10393479" y="4155956"/>
              <a:ext cx="774245" cy="1"/>
            </a:xfrm>
            <a:prstGeom prst="line">
              <a:avLst/>
            </a:prstGeom>
            <a:noFill/>
            <a:ln w="38100">
              <a:solidFill>
                <a:schemeClr val="bg1">
                  <a:lumMod val="75000"/>
                </a:schemeClr>
              </a:solidFill>
              <a:round/>
              <a:headEnd/>
              <a:tailEnd type="triangle" w="med" len="med"/>
            </a:ln>
            <a:extLst>
              <a:ext uri="{909E8E84-426E-40DD-AFC4-6F175D3DCCD1}">
                <a14:hiddenFill xmlns:a14="http://schemas.microsoft.com/office/drawing/2010/main">
                  <a:noFill/>
                </a14:hiddenFill>
              </a:ext>
            </a:extLst>
          </p:spPr>
          <p:txBody>
            <a:bodyPr/>
            <a:lstStyle/>
            <a:p>
              <a:pPr eaLnBrk="0" hangingPunct="0">
                <a:spcBef>
                  <a:spcPct val="20000"/>
                </a:spcBef>
                <a:buClr>
                  <a:schemeClr val="accent2"/>
                </a:buClr>
                <a:buSzPct val="80000"/>
                <a:buFont typeface="Wingdings" pitchFamily="2" charset="2"/>
                <a:buChar char="l"/>
                <a:defRPr/>
              </a:pPr>
              <a:endParaRPr lang="en-US">
                <a:cs typeface="+mn-cs"/>
              </a:endParaRPr>
            </a:p>
          </p:txBody>
        </p:sp>
        <p:sp>
          <p:nvSpPr>
            <p:cNvPr id="126" name="Text Box 28"/>
            <p:cNvSpPr txBox="1">
              <a:spLocks noChangeArrowheads="1"/>
            </p:cNvSpPr>
            <p:nvPr/>
          </p:nvSpPr>
          <p:spPr bwMode="ltGray">
            <a:xfrm>
              <a:off x="10535075" y="4236022"/>
              <a:ext cx="87275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algn="ctr" eaLnBrk="0" hangingPunct="0">
                <a:lnSpc>
                  <a:spcPts val="1200"/>
                </a:lnSpc>
                <a:spcBef>
                  <a:spcPct val="50000"/>
                </a:spcBef>
                <a:buClr>
                  <a:schemeClr val="accent2"/>
                </a:buClr>
                <a:buSzPct val="80000"/>
                <a:buFont typeface="Wingdings" pitchFamily="2" charset="2"/>
                <a:buNone/>
                <a:defRPr/>
              </a:pPr>
              <a:r>
                <a:rPr lang="en-US" sz="1400" b="1" dirty="0">
                  <a:solidFill>
                    <a:srgbClr val="C00000"/>
                  </a:solidFill>
                  <a:latin typeface="+mn-lt"/>
                  <a:cs typeface="+mn-cs"/>
                </a:rPr>
                <a:t>Far from Body</a:t>
              </a:r>
            </a:p>
          </p:txBody>
        </p:sp>
        <p:sp>
          <p:nvSpPr>
            <p:cNvPr id="130" name="Text Box 28"/>
            <p:cNvSpPr txBox="1">
              <a:spLocks noChangeArrowheads="1"/>
            </p:cNvSpPr>
            <p:nvPr/>
          </p:nvSpPr>
          <p:spPr bwMode="ltGray">
            <a:xfrm>
              <a:off x="9194583" y="3731904"/>
              <a:ext cx="1047411" cy="453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algn="ctr" eaLnBrk="0" hangingPunct="0">
                <a:lnSpc>
                  <a:spcPts val="1400"/>
                </a:lnSpc>
                <a:spcBef>
                  <a:spcPct val="50000"/>
                </a:spcBef>
                <a:buClr>
                  <a:schemeClr val="accent2"/>
                </a:buClr>
                <a:buSzPct val="80000"/>
                <a:buFont typeface="Wingdings" pitchFamily="2" charset="2"/>
                <a:buNone/>
                <a:defRPr/>
              </a:pPr>
              <a:r>
                <a:rPr lang="en-US" sz="1400" b="1" dirty="0">
                  <a:solidFill>
                    <a:srgbClr val="C00000"/>
                  </a:solidFill>
                  <a:latin typeface="+mn-lt"/>
                  <a:cs typeface="+mn-cs"/>
                </a:rPr>
                <a:t>Muscle Effort</a:t>
              </a:r>
            </a:p>
          </p:txBody>
        </p:sp>
        <p:sp>
          <p:nvSpPr>
            <p:cNvPr id="131" name="Line 25"/>
            <p:cNvSpPr>
              <a:spLocks noChangeShapeType="1"/>
            </p:cNvSpPr>
            <p:nvPr/>
          </p:nvSpPr>
          <p:spPr bwMode="ltGray">
            <a:xfrm flipV="1">
              <a:off x="10104506" y="3498352"/>
              <a:ext cx="0" cy="640080"/>
            </a:xfrm>
            <a:prstGeom prst="line">
              <a:avLst/>
            </a:prstGeom>
            <a:noFill/>
            <a:ln w="76200">
              <a:solidFill>
                <a:srgbClr val="C00000"/>
              </a:solidFill>
              <a:round/>
              <a:headEnd/>
              <a:tailEnd type="triangle" w="med" len="med"/>
            </a:ln>
            <a:extLst>
              <a:ext uri="{909E8E84-426E-40DD-AFC4-6F175D3DCCD1}">
                <a14:hiddenFill xmlns:a14="http://schemas.microsoft.com/office/drawing/2010/main">
                  <a:noFill/>
                </a14:hiddenFill>
              </a:ext>
            </a:extLst>
          </p:spPr>
          <p:txBody>
            <a:bodyPr/>
            <a:lstStyle/>
            <a:p>
              <a:pPr eaLnBrk="0" hangingPunct="0">
                <a:spcBef>
                  <a:spcPct val="20000"/>
                </a:spcBef>
                <a:buClr>
                  <a:schemeClr val="accent2"/>
                </a:buClr>
                <a:buSzPct val="80000"/>
                <a:buFont typeface="Wingdings" pitchFamily="2" charset="2"/>
                <a:buChar char="l"/>
                <a:defRPr/>
              </a:pPr>
              <a:endParaRPr lang="en-US">
                <a:cs typeface="+mn-cs"/>
              </a:endParaRPr>
            </a:p>
          </p:txBody>
        </p:sp>
        <p:sp>
          <p:nvSpPr>
            <p:cNvPr id="136" name="Oval 135"/>
            <p:cNvSpPr>
              <a:spLocks noChangeAspect="1"/>
            </p:cNvSpPr>
            <p:nvPr/>
          </p:nvSpPr>
          <p:spPr bwMode="ltGray">
            <a:xfrm>
              <a:off x="10513471" y="3243551"/>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Text Box 28"/>
            <p:cNvSpPr txBox="1">
              <a:spLocks noChangeArrowheads="1"/>
            </p:cNvSpPr>
            <p:nvPr/>
          </p:nvSpPr>
          <p:spPr bwMode="ltGray">
            <a:xfrm>
              <a:off x="10897805" y="3586336"/>
              <a:ext cx="551175" cy="274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lvl="0" eaLnBrk="0" hangingPunct="0">
                <a:lnSpc>
                  <a:spcPts val="1400"/>
                </a:lnSpc>
                <a:spcBef>
                  <a:spcPct val="50000"/>
                </a:spcBef>
                <a:buClr>
                  <a:srgbClr val="C00000"/>
                </a:buClr>
                <a:buSzPct val="80000"/>
                <a:defRPr/>
              </a:pPr>
              <a:r>
                <a:rPr lang="en-US" sz="1400" b="1" dirty="0">
                  <a:solidFill>
                    <a:srgbClr val="00B050"/>
                  </a:solidFill>
                  <a:latin typeface="Calibri" panose="020F0502020204030204"/>
                </a:rPr>
                <a:t>Light</a:t>
              </a:r>
            </a:p>
          </p:txBody>
        </p:sp>
      </p:grpSp>
      <p:grpSp>
        <p:nvGrpSpPr>
          <p:cNvPr id="5" name="Group 4" descr="Stick figure of person representing high back muscle requirement when lifting a heavy load close to the body">
            <a:extLst>
              <a:ext uri="{FF2B5EF4-FFF2-40B4-BE49-F238E27FC236}">
                <a16:creationId xmlns:a16="http://schemas.microsoft.com/office/drawing/2014/main" id="{36A1BAB1-EBBB-485A-8C8D-42B61CD7B769}"/>
              </a:ext>
            </a:extLst>
          </p:cNvPr>
          <p:cNvGrpSpPr/>
          <p:nvPr/>
        </p:nvGrpSpPr>
        <p:grpSpPr bwMode="ltGray">
          <a:xfrm>
            <a:off x="7291645" y="3109226"/>
            <a:ext cx="2096193" cy="2282204"/>
            <a:chOff x="7291645" y="3109226"/>
            <a:chExt cx="2096193" cy="2282204"/>
          </a:xfrm>
        </p:grpSpPr>
        <p:grpSp>
          <p:nvGrpSpPr>
            <p:cNvPr id="43" name="Group 42"/>
            <p:cNvGrpSpPr/>
            <p:nvPr/>
          </p:nvGrpSpPr>
          <p:grpSpPr bwMode="ltGray">
            <a:xfrm>
              <a:off x="8165254" y="3109226"/>
              <a:ext cx="1064049" cy="2282204"/>
              <a:chOff x="4524375" y="3143457"/>
              <a:chExt cx="1064049" cy="2282204"/>
            </a:xfrm>
          </p:grpSpPr>
          <p:sp>
            <p:nvSpPr>
              <p:cNvPr id="42" name="Rectangle 41"/>
              <p:cNvSpPr>
                <a:spLocks noChangeAspect="1"/>
              </p:cNvSpPr>
              <p:nvPr/>
            </p:nvSpPr>
            <p:spPr bwMode="ltGray">
              <a:xfrm>
                <a:off x="4948344" y="3852444"/>
                <a:ext cx="640080" cy="6400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ounded Rectangle 86"/>
              <p:cNvSpPr/>
              <p:nvPr/>
            </p:nvSpPr>
            <p:spPr bwMode="ltGray">
              <a:xfrm>
                <a:off x="4625634" y="4328381"/>
                <a:ext cx="256032" cy="1097280"/>
              </a:xfrm>
              <a:prstGeom prst="roundRect">
                <a:avLst>
                  <a:gd name="adj" fmla="val 50000"/>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ounded Rectangle 87"/>
              <p:cNvSpPr/>
              <p:nvPr/>
            </p:nvSpPr>
            <p:spPr bwMode="ltGray">
              <a:xfrm>
                <a:off x="4524375" y="3545009"/>
                <a:ext cx="357291" cy="1005840"/>
              </a:xfrm>
              <a:prstGeom prst="roundRect">
                <a:avLst>
                  <a:gd name="adj" fmla="val 4733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a:spLocks noChangeAspect="1"/>
              </p:cNvSpPr>
              <p:nvPr/>
            </p:nvSpPr>
            <p:spPr bwMode="ltGray">
              <a:xfrm>
                <a:off x="4543425" y="3143457"/>
                <a:ext cx="365760" cy="36576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ounded Rectangle 38"/>
              <p:cNvSpPr/>
              <p:nvPr/>
            </p:nvSpPr>
            <p:spPr bwMode="ltGray">
              <a:xfrm rot="-1980000">
                <a:off x="4729655" y="3572110"/>
                <a:ext cx="155448" cy="54864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ounded Rectangle 90"/>
              <p:cNvSpPr/>
              <p:nvPr/>
            </p:nvSpPr>
            <p:spPr bwMode="ltGray">
              <a:xfrm rot="-3420000">
                <a:off x="4994843" y="3893198"/>
                <a:ext cx="155448" cy="45720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1" name="Text Box 28"/>
            <p:cNvSpPr txBox="1">
              <a:spLocks noChangeArrowheads="1"/>
            </p:cNvSpPr>
            <p:nvPr/>
          </p:nvSpPr>
          <p:spPr bwMode="ltGray">
            <a:xfrm>
              <a:off x="8643541" y="3796828"/>
              <a:ext cx="744297" cy="271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0" hangingPunct="0">
                <a:lnSpc>
                  <a:spcPts val="1400"/>
                </a:lnSpc>
                <a:spcBef>
                  <a:spcPct val="50000"/>
                </a:spcBef>
                <a:buClr>
                  <a:schemeClr val="accent2"/>
                </a:buClr>
                <a:buSzPct val="80000"/>
                <a:buFont typeface="Wingdings" pitchFamily="2" charset="2"/>
                <a:buNone/>
                <a:defRPr/>
              </a:pPr>
              <a:r>
                <a:rPr lang="en-US" sz="1400" b="1" dirty="0">
                  <a:solidFill>
                    <a:srgbClr val="C00000"/>
                  </a:solidFill>
                  <a:latin typeface="+mn-lt"/>
                  <a:cs typeface="+mn-cs"/>
                </a:rPr>
                <a:t>Heavy</a:t>
              </a:r>
            </a:p>
          </p:txBody>
        </p:sp>
        <p:sp>
          <p:nvSpPr>
            <p:cNvPr id="118" name="Text Box 28"/>
            <p:cNvSpPr txBox="1">
              <a:spLocks noChangeArrowheads="1"/>
            </p:cNvSpPr>
            <p:nvPr/>
          </p:nvSpPr>
          <p:spPr bwMode="ltGray">
            <a:xfrm>
              <a:off x="7291645" y="3731904"/>
              <a:ext cx="782472" cy="453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algn="ctr" eaLnBrk="0" hangingPunct="0">
                <a:lnSpc>
                  <a:spcPts val="1400"/>
                </a:lnSpc>
                <a:spcBef>
                  <a:spcPct val="50000"/>
                </a:spcBef>
                <a:buClr>
                  <a:schemeClr val="accent2"/>
                </a:buClr>
                <a:buSzPct val="80000"/>
                <a:buFont typeface="Wingdings" pitchFamily="2" charset="2"/>
                <a:buNone/>
                <a:defRPr/>
              </a:pPr>
              <a:r>
                <a:rPr lang="en-US" sz="1400" b="1" dirty="0">
                  <a:solidFill>
                    <a:srgbClr val="C00000"/>
                  </a:solidFill>
                  <a:latin typeface="+mn-lt"/>
                  <a:cs typeface="+mn-cs"/>
                </a:rPr>
                <a:t>Muscle Effort</a:t>
              </a:r>
            </a:p>
          </p:txBody>
        </p:sp>
        <p:sp>
          <p:nvSpPr>
            <p:cNvPr id="119" name="Line 25"/>
            <p:cNvSpPr>
              <a:spLocks noChangeShapeType="1"/>
            </p:cNvSpPr>
            <p:nvPr/>
          </p:nvSpPr>
          <p:spPr bwMode="ltGray">
            <a:xfrm flipV="1">
              <a:off x="8062419" y="3474876"/>
              <a:ext cx="0" cy="640080"/>
            </a:xfrm>
            <a:prstGeom prst="line">
              <a:avLst/>
            </a:prstGeom>
            <a:noFill/>
            <a:ln w="76200">
              <a:solidFill>
                <a:srgbClr val="C00000"/>
              </a:solidFill>
              <a:round/>
              <a:headEnd/>
              <a:tailEnd type="triangle" w="med" len="med"/>
            </a:ln>
            <a:extLst>
              <a:ext uri="{909E8E84-426E-40DD-AFC4-6F175D3DCCD1}">
                <a14:hiddenFill xmlns:a14="http://schemas.microsoft.com/office/drawing/2010/main">
                  <a:noFill/>
                </a14:hiddenFill>
              </a:ext>
            </a:extLst>
          </p:spPr>
          <p:txBody>
            <a:bodyPr/>
            <a:lstStyle/>
            <a:p>
              <a:pPr eaLnBrk="0" hangingPunct="0">
                <a:spcBef>
                  <a:spcPct val="20000"/>
                </a:spcBef>
                <a:buClr>
                  <a:schemeClr val="accent2"/>
                </a:buClr>
                <a:buSzPct val="80000"/>
                <a:buFont typeface="Wingdings" pitchFamily="2" charset="2"/>
                <a:buChar char="l"/>
                <a:defRPr/>
              </a:pPr>
              <a:endParaRPr lang="en-US">
                <a:cs typeface="+mn-cs"/>
              </a:endParaRPr>
            </a:p>
          </p:txBody>
        </p:sp>
        <p:sp>
          <p:nvSpPr>
            <p:cNvPr id="128" name="Text Box 28"/>
            <p:cNvSpPr txBox="1">
              <a:spLocks noChangeArrowheads="1"/>
            </p:cNvSpPr>
            <p:nvPr/>
          </p:nvSpPr>
          <p:spPr bwMode="ltGray">
            <a:xfrm>
              <a:off x="8396130" y="4455041"/>
              <a:ext cx="86548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algn="ctr" eaLnBrk="0" hangingPunct="0">
                <a:lnSpc>
                  <a:spcPts val="1200"/>
                </a:lnSpc>
                <a:spcBef>
                  <a:spcPct val="50000"/>
                </a:spcBef>
                <a:buClr>
                  <a:schemeClr val="accent2"/>
                </a:buClr>
                <a:buSzPct val="80000"/>
                <a:buFont typeface="Wingdings" pitchFamily="2" charset="2"/>
                <a:buNone/>
                <a:defRPr/>
              </a:pPr>
              <a:r>
                <a:rPr lang="en-US" sz="1400" b="1" dirty="0">
                  <a:solidFill>
                    <a:srgbClr val="00B050"/>
                  </a:solidFill>
                  <a:latin typeface="+mn-lt"/>
                  <a:cs typeface="+mn-cs"/>
                </a:rPr>
                <a:t>Close to Body</a:t>
              </a:r>
            </a:p>
          </p:txBody>
        </p:sp>
        <p:sp>
          <p:nvSpPr>
            <p:cNvPr id="133" name="Oval 132"/>
            <p:cNvSpPr>
              <a:spLocks noChangeAspect="1"/>
            </p:cNvSpPr>
            <p:nvPr/>
          </p:nvSpPr>
          <p:spPr bwMode="ltGray">
            <a:xfrm>
              <a:off x="8435196" y="3243551"/>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Line 25"/>
            <p:cNvSpPr>
              <a:spLocks noChangeShapeType="1"/>
            </p:cNvSpPr>
            <p:nvPr/>
          </p:nvSpPr>
          <p:spPr bwMode="ltGray">
            <a:xfrm flipV="1">
              <a:off x="8306755" y="4349139"/>
              <a:ext cx="594360" cy="1"/>
            </a:xfrm>
            <a:prstGeom prst="line">
              <a:avLst/>
            </a:prstGeom>
            <a:noFill/>
            <a:ln w="38100">
              <a:solidFill>
                <a:schemeClr val="bg1">
                  <a:lumMod val="75000"/>
                </a:schemeClr>
              </a:solidFill>
              <a:round/>
              <a:headEnd/>
              <a:tailEnd type="triangle" w="med" len="med"/>
            </a:ln>
            <a:extLst>
              <a:ext uri="{909E8E84-426E-40DD-AFC4-6F175D3DCCD1}">
                <a14:hiddenFill xmlns:a14="http://schemas.microsoft.com/office/drawing/2010/main">
                  <a:noFill/>
                </a14:hiddenFill>
              </a:ext>
            </a:extLst>
          </p:spPr>
          <p:txBody>
            <a:bodyPr/>
            <a:lstStyle/>
            <a:p>
              <a:pPr eaLnBrk="0" hangingPunct="0">
                <a:spcBef>
                  <a:spcPct val="20000"/>
                </a:spcBef>
                <a:buClr>
                  <a:schemeClr val="accent2"/>
                </a:buClr>
                <a:buSzPct val="80000"/>
                <a:buFont typeface="Wingdings" pitchFamily="2" charset="2"/>
                <a:buChar char="l"/>
                <a:defRPr/>
              </a:pPr>
              <a:endParaRPr lang="en-US">
                <a:cs typeface="+mn-cs"/>
              </a:endParaRPr>
            </a:p>
          </p:txBody>
        </p:sp>
      </p:grpSp>
      <p:grpSp>
        <p:nvGrpSpPr>
          <p:cNvPr id="4" name="Group 3" descr="Stick figure of person representing low back muscle requirement when lifting a light load close to the body">
            <a:extLst>
              <a:ext uri="{FF2B5EF4-FFF2-40B4-BE49-F238E27FC236}">
                <a16:creationId xmlns:a16="http://schemas.microsoft.com/office/drawing/2014/main" id="{243457B4-EA72-4B89-BA8B-4F0B6DE49EDB}"/>
              </a:ext>
            </a:extLst>
          </p:cNvPr>
          <p:cNvGrpSpPr/>
          <p:nvPr/>
        </p:nvGrpSpPr>
        <p:grpSpPr bwMode="ltGray">
          <a:xfrm>
            <a:off x="4976672" y="3109226"/>
            <a:ext cx="2008390" cy="2282204"/>
            <a:chOff x="4976672" y="3109226"/>
            <a:chExt cx="2008390" cy="2282204"/>
          </a:xfrm>
        </p:grpSpPr>
        <p:sp>
          <p:nvSpPr>
            <p:cNvPr id="60" name="Rectangle 59"/>
            <p:cNvSpPr>
              <a:spLocks noChangeAspect="1"/>
            </p:cNvSpPr>
            <p:nvPr/>
          </p:nvSpPr>
          <p:spPr bwMode="ltGray">
            <a:xfrm>
              <a:off x="6417420" y="3837138"/>
              <a:ext cx="457200" cy="457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 name="Group 40"/>
            <p:cNvGrpSpPr/>
            <p:nvPr/>
          </p:nvGrpSpPr>
          <p:grpSpPr bwMode="ltGray">
            <a:xfrm>
              <a:off x="5888701" y="3109226"/>
              <a:ext cx="776792" cy="2282204"/>
              <a:chOff x="4524375" y="3143457"/>
              <a:chExt cx="776792" cy="2282204"/>
            </a:xfrm>
          </p:grpSpPr>
          <p:sp>
            <p:nvSpPr>
              <p:cNvPr id="46" name="Rounded Rectangle 45"/>
              <p:cNvSpPr/>
              <p:nvPr/>
            </p:nvSpPr>
            <p:spPr bwMode="ltGray">
              <a:xfrm>
                <a:off x="4625634" y="4328381"/>
                <a:ext cx="256032" cy="1097280"/>
              </a:xfrm>
              <a:prstGeom prst="roundRect">
                <a:avLst>
                  <a:gd name="adj" fmla="val 50000"/>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ounded Rectangle 47"/>
              <p:cNvSpPr/>
              <p:nvPr/>
            </p:nvSpPr>
            <p:spPr bwMode="ltGray">
              <a:xfrm>
                <a:off x="4524375" y="3545009"/>
                <a:ext cx="357291" cy="1005840"/>
              </a:xfrm>
              <a:prstGeom prst="roundRect">
                <a:avLst>
                  <a:gd name="adj" fmla="val 4733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a:spLocks noChangeAspect="1"/>
              </p:cNvSpPr>
              <p:nvPr/>
            </p:nvSpPr>
            <p:spPr bwMode="ltGray">
              <a:xfrm>
                <a:off x="4543425" y="3143457"/>
                <a:ext cx="365760" cy="36576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ounded Rectangle 49"/>
              <p:cNvSpPr/>
              <p:nvPr/>
            </p:nvSpPr>
            <p:spPr bwMode="ltGray">
              <a:xfrm rot="-1980000">
                <a:off x="4729655" y="3572110"/>
                <a:ext cx="155448" cy="54864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ounded Rectangle 50"/>
              <p:cNvSpPr/>
              <p:nvPr/>
            </p:nvSpPr>
            <p:spPr bwMode="ltGray">
              <a:xfrm rot="-3420000">
                <a:off x="4994843" y="3893198"/>
                <a:ext cx="155448" cy="45720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3" name="Text Box 28"/>
            <p:cNvSpPr txBox="1">
              <a:spLocks noChangeArrowheads="1"/>
            </p:cNvSpPr>
            <p:nvPr/>
          </p:nvSpPr>
          <p:spPr bwMode="ltGray">
            <a:xfrm>
              <a:off x="4976672" y="3731904"/>
              <a:ext cx="782472" cy="453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algn="ctr" eaLnBrk="0" hangingPunct="0">
                <a:lnSpc>
                  <a:spcPts val="1400"/>
                </a:lnSpc>
                <a:spcBef>
                  <a:spcPct val="50000"/>
                </a:spcBef>
                <a:buClr>
                  <a:schemeClr val="accent2"/>
                </a:buClr>
                <a:buSzPct val="80000"/>
                <a:buFont typeface="Wingdings" pitchFamily="2" charset="2"/>
                <a:buNone/>
                <a:defRPr/>
              </a:pPr>
              <a:r>
                <a:rPr lang="en-US" sz="1400" b="1" dirty="0">
                  <a:solidFill>
                    <a:srgbClr val="00B050"/>
                  </a:solidFill>
                  <a:latin typeface="+mn-lt"/>
                  <a:cs typeface="+mn-cs"/>
                </a:rPr>
                <a:t>Muscle Effort</a:t>
              </a:r>
            </a:p>
          </p:txBody>
        </p:sp>
        <p:sp>
          <p:nvSpPr>
            <p:cNvPr id="54" name="Line 25"/>
            <p:cNvSpPr>
              <a:spLocks noChangeShapeType="1"/>
            </p:cNvSpPr>
            <p:nvPr/>
          </p:nvSpPr>
          <p:spPr bwMode="ltGray">
            <a:xfrm flipV="1">
              <a:off x="5785866" y="3703476"/>
              <a:ext cx="0" cy="411480"/>
            </a:xfrm>
            <a:prstGeom prst="line">
              <a:avLst/>
            </a:prstGeom>
            <a:noFill/>
            <a:ln w="76200">
              <a:solidFill>
                <a:srgbClr val="00B050"/>
              </a:solidFill>
              <a:round/>
              <a:headEnd/>
              <a:tailEnd type="triangle" w="med" len="med"/>
            </a:ln>
            <a:extLst>
              <a:ext uri="{909E8E84-426E-40DD-AFC4-6F175D3DCCD1}">
                <a14:hiddenFill xmlns:a14="http://schemas.microsoft.com/office/drawing/2010/main">
                  <a:noFill/>
                </a14:hiddenFill>
              </a:ext>
            </a:extLst>
          </p:spPr>
          <p:txBody>
            <a:bodyPr/>
            <a:lstStyle/>
            <a:p>
              <a:pPr eaLnBrk="0" hangingPunct="0">
                <a:spcBef>
                  <a:spcPct val="20000"/>
                </a:spcBef>
                <a:buClr>
                  <a:schemeClr val="accent2"/>
                </a:buClr>
                <a:buSzPct val="80000"/>
                <a:buFont typeface="Wingdings" pitchFamily="2" charset="2"/>
                <a:buChar char="l"/>
                <a:defRPr/>
              </a:pPr>
              <a:endParaRPr lang="en-US">
                <a:cs typeface="+mn-cs"/>
              </a:endParaRPr>
            </a:p>
          </p:txBody>
        </p:sp>
        <p:sp>
          <p:nvSpPr>
            <p:cNvPr id="56" name="Text Box 28"/>
            <p:cNvSpPr txBox="1">
              <a:spLocks noChangeArrowheads="1"/>
            </p:cNvSpPr>
            <p:nvPr/>
          </p:nvSpPr>
          <p:spPr bwMode="ltGray">
            <a:xfrm>
              <a:off x="6119577" y="4455041"/>
              <a:ext cx="86548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algn="ctr" eaLnBrk="0" hangingPunct="0">
                <a:lnSpc>
                  <a:spcPts val="1200"/>
                </a:lnSpc>
                <a:spcBef>
                  <a:spcPct val="50000"/>
                </a:spcBef>
                <a:buClr>
                  <a:schemeClr val="accent2"/>
                </a:buClr>
                <a:buSzPct val="80000"/>
                <a:buFont typeface="Wingdings" pitchFamily="2" charset="2"/>
                <a:buNone/>
                <a:defRPr/>
              </a:pPr>
              <a:r>
                <a:rPr lang="en-US" sz="1400" b="1" dirty="0">
                  <a:solidFill>
                    <a:srgbClr val="00B050"/>
                  </a:solidFill>
                  <a:latin typeface="+mn-lt"/>
                  <a:cs typeface="+mn-cs"/>
                </a:rPr>
                <a:t>Close to Body</a:t>
              </a:r>
            </a:p>
          </p:txBody>
        </p:sp>
        <p:sp>
          <p:nvSpPr>
            <p:cNvPr id="57" name="Oval 56"/>
            <p:cNvSpPr>
              <a:spLocks noChangeAspect="1"/>
            </p:cNvSpPr>
            <p:nvPr/>
          </p:nvSpPr>
          <p:spPr bwMode="ltGray">
            <a:xfrm>
              <a:off x="6158643" y="3243551"/>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Line 25"/>
            <p:cNvSpPr>
              <a:spLocks noChangeShapeType="1"/>
            </p:cNvSpPr>
            <p:nvPr/>
          </p:nvSpPr>
          <p:spPr bwMode="ltGray">
            <a:xfrm flipV="1">
              <a:off x="6030202" y="4349139"/>
              <a:ext cx="594360" cy="1"/>
            </a:xfrm>
            <a:prstGeom prst="line">
              <a:avLst/>
            </a:prstGeom>
            <a:noFill/>
            <a:ln w="38100">
              <a:solidFill>
                <a:schemeClr val="bg1">
                  <a:lumMod val="75000"/>
                </a:schemeClr>
              </a:solidFill>
              <a:round/>
              <a:headEnd/>
              <a:tailEnd type="triangle" w="med" len="med"/>
            </a:ln>
            <a:extLst>
              <a:ext uri="{909E8E84-426E-40DD-AFC4-6F175D3DCCD1}">
                <a14:hiddenFill xmlns:a14="http://schemas.microsoft.com/office/drawing/2010/main">
                  <a:noFill/>
                </a14:hiddenFill>
              </a:ext>
            </a:extLst>
          </p:spPr>
          <p:txBody>
            <a:bodyPr/>
            <a:lstStyle/>
            <a:p>
              <a:pPr eaLnBrk="0" hangingPunct="0">
                <a:spcBef>
                  <a:spcPct val="20000"/>
                </a:spcBef>
                <a:buClr>
                  <a:schemeClr val="accent2"/>
                </a:buClr>
                <a:buSzPct val="80000"/>
                <a:buFont typeface="Wingdings" pitchFamily="2" charset="2"/>
                <a:buChar char="l"/>
                <a:defRPr/>
              </a:pPr>
              <a:endParaRPr lang="en-US">
                <a:cs typeface="+mn-cs"/>
              </a:endParaRPr>
            </a:p>
          </p:txBody>
        </p:sp>
        <p:sp>
          <p:nvSpPr>
            <p:cNvPr id="59" name="Text Box 28"/>
            <p:cNvSpPr txBox="1">
              <a:spLocks noChangeArrowheads="1"/>
            </p:cNvSpPr>
            <p:nvPr/>
          </p:nvSpPr>
          <p:spPr bwMode="ltGray">
            <a:xfrm>
              <a:off x="6382656" y="3823160"/>
              <a:ext cx="551175" cy="274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lvl="0" eaLnBrk="0" hangingPunct="0">
                <a:lnSpc>
                  <a:spcPts val="1400"/>
                </a:lnSpc>
                <a:spcBef>
                  <a:spcPct val="50000"/>
                </a:spcBef>
                <a:buClr>
                  <a:srgbClr val="C00000"/>
                </a:buClr>
                <a:buSzPct val="80000"/>
                <a:defRPr/>
              </a:pPr>
              <a:r>
                <a:rPr lang="en-US" sz="1400" b="1" dirty="0">
                  <a:solidFill>
                    <a:srgbClr val="00B050"/>
                  </a:solidFill>
                  <a:latin typeface="Calibri" panose="020F0502020204030204"/>
                </a:rPr>
                <a:t>Light</a:t>
              </a:r>
            </a:p>
          </p:txBody>
        </p:sp>
      </p:grpSp>
    </p:spTree>
    <p:extLst>
      <p:ext uri="{BB962C8B-B14F-4D97-AF65-F5344CB8AC3E}">
        <p14:creationId xmlns:p14="http://schemas.microsoft.com/office/powerpoint/2010/main" val="1323572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Can Cause Cumulative Trauma, Pain, or Injury?</a:t>
            </a:r>
            <a:endParaRPr lang="en-US" b="0" dirty="0"/>
          </a:p>
        </p:txBody>
      </p:sp>
      <p:sp>
        <p:nvSpPr>
          <p:cNvPr id="3" name="Content Placeholder 2"/>
          <p:cNvSpPr>
            <a:spLocks noGrp="1"/>
          </p:cNvSpPr>
          <p:nvPr>
            <p:ph idx="1"/>
          </p:nvPr>
        </p:nvSpPr>
        <p:spPr>
          <a:xfrm>
            <a:off x="1097279" y="1845734"/>
            <a:ext cx="11014208" cy="4023360"/>
          </a:xfrm>
        </p:spPr>
        <p:txBody>
          <a:bodyPr/>
          <a:lstStyle/>
          <a:p>
            <a:r>
              <a:rPr lang="en-US" spc="-30" dirty="0"/>
              <a:t>Lifting heavy weight or exerting high forces</a:t>
            </a:r>
          </a:p>
        </p:txBody>
      </p:sp>
      <p:sp>
        <p:nvSpPr>
          <p:cNvPr id="132" name="Rectangle 131"/>
          <p:cNvSpPr/>
          <p:nvPr/>
        </p:nvSpPr>
        <p:spPr>
          <a:xfrm>
            <a:off x="7478387" y="2545923"/>
            <a:ext cx="1262654" cy="400110"/>
          </a:xfrm>
          <a:prstGeom prst="rect">
            <a:avLst/>
          </a:prstGeom>
        </p:spPr>
        <p:txBody>
          <a:bodyPr wrap="none">
            <a:spAutoFit/>
          </a:bodyPr>
          <a:lstStyle/>
          <a:p>
            <a:pPr algn="r"/>
            <a:r>
              <a:rPr lang="en-US" sz="2000" b="1" dirty="0">
                <a:solidFill>
                  <a:schemeClr val="tx1">
                    <a:lumMod val="75000"/>
                    <a:lumOff val="25000"/>
                  </a:schemeClr>
                </a:solidFill>
              </a:rPr>
              <a:t>Examples:</a:t>
            </a:r>
            <a:endParaRPr lang="en-US" sz="1200" b="1" dirty="0"/>
          </a:p>
        </p:txBody>
      </p:sp>
      <p:sp>
        <p:nvSpPr>
          <p:cNvPr id="47" name="Slide Number Placeholder 46"/>
          <p:cNvSpPr>
            <a:spLocks noGrp="1"/>
          </p:cNvSpPr>
          <p:nvPr>
            <p:ph type="sldNum" sz="quarter" idx="12"/>
          </p:nvPr>
        </p:nvSpPr>
        <p:spPr/>
        <p:txBody>
          <a:bodyPr/>
          <a:lstStyle/>
          <a:p>
            <a:fld id="{E5A08E0C-470D-4DAC-8534-76A0BAF8E78E}" type="slidenum">
              <a:rPr lang="en-US" smtClean="0"/>
              <a:t>17</a:t>
            </a:fld>
            <a:endParaRPr lang="en-US"/>
          </a:p>
        </p:txBody>
      </p:sp>
      <p:grpSp>
        <p:nvGrpSpPr>
          <p:cNvPr id="6" name="Group 5" descr="Stick figure of person lifting a 15 lb. box at arm's length from the body">
            <a:extLst>
              <a:ext uri="{FF2B5EF4-FFF2-40B4-BE49-F238E27FC236}">
                <a16:creationId xmlns:a16="http://schemas.microsoft.com/office/drawing/2014/main" id="{3D073EE5-D121-4AB3-BE33-BBAF8104B9D0}"/>
              </a:ext>
            </a:extLst>
          </p:cNvPr>
          <p:cNvGrpSpPr/>
          <p:nvPr/>
        </p:nvGrpSpPr>
        <p:grpSpPr bwMode="ltGray">
          <a:xfrm>
            <a:off x="9565242" y="3163596"/>
            <a:ext cx="1379679" cy="2205037"/>
            <a:chOff x="9565242" y="3163596"/>
            <a:chExt cx="1379679" cy="2205037"/>
          </a:xfrm>
        </p:grpSpPr>
        <p:sp>
          <p:nvSpPr>
            <p:cNvPr id="56" name="Oval 55"/>
            <p:cNvSpPr>
              <a:spLocks noChangeAspect="1"/>
            </p:cNvSpPr>
            <p:nvPr/>
          </p:nvSpPr>
          <p:spPr bwMode="ltGray">
            <a:xfrm>
              <a:off x="9565242" y="3163596"/>
              <a:ext cx="502920" cy="50292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a:spLocks noChangeAspect="1"/>
            </p:cNvSpPr>
            <p:nvPr/>
          </p:nvSpPr>
          <p:spPr bwMode="ltGray">
            <a:xfrm>
              <a:off x="9928979" y="3343400"/>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ounded Rectangle 58"/>
            <p:cNvSpPr/>
            <p:nvPr/>
          </p:nvSpPr>
          <p:spPr bwMode="ltGray">
            <a:xfrm flipH="1">
              <a:off x="9663690" y="3692370"/>
              <a:ext cx="292608" cy="822960"/>
            </a:xfrm>
            <a:prstGeom prst="roundRect">
              <a:avLst>
                <a:gd name="adj" fmla="val 4733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ounded Rectangle 59"/>
            <p:cNvSpPr/>
            <p:nvPr/>
          </p:nvSpPr>
          <p:spPr bwMode="ltGray">
            <a:xfrm flipH="1">
              <a:off x="9727698" y="4195548"/>
              <a:ext cx="228600" cy="1173085"/>
            </a:xfrm>
            <a:prstGeom prst="roundRect">
              <a:avLst>
                <a:gd name="adj" fmla="val 4733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ounded Rectangle 60"/>
            <p:cNvSpPr/>
            <p:nvPr/>
          </p:nvSpPr>
          <p:spPr bwMode="ltGray">
            <a:xfrm rot="5400000">
              <a:off x="9930140" y="3530476"/>
              <a:ext cx="198113" cy="602998"/>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Cube 63"/>
            <p:cNvSpPr>
              <a:spLocks noChangeAspect="1"/>
            </p:cNvSpPr>
            <p:nvPr/>
          </p:nvSpPr>
          <p:spPr bwMode="ltGray">
            <a:xfrm>
              <a:off x="10396282" y="3517737"/>
              <a:ext cx="548639" cy="548640"/>
            </a:xfrm>
            <a:prstGeom prst="cube">
              <a:avLst>
                <a:gd name="adj" fmla="val 28333"/>
              </a:avLst>
            </a:prstGeom>
            <a:solidFill>
              <a:schemeClr val="bg1">
                <a:lumMod val="85000"/>
                <a:alpha val="60000"/>
              </a:schemeClr>
            </a:solidFill>
            <a:ln w="19050">
              <a:solidFill>
                <a:srgbClr val="08080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5" name="TextBox 25"/>
            <p:cNvSpPr txBox="1">
              <a:spLocks noChangeArrowheads="1"/>
            </p:cNvSpPr>
            <p:nvPr/>
          </p:nvSpPr>
          <p:spPr bwMode="ltGray">
            <a:xfrm>
              <a:off x="10482008" y="3516670"/>
              <a:ext cx="383726" cy="185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Clr>
                  <a:srgbClr val="4D4D4D"/>
                </a:buClr>
                <a:buFont typeface="Arial" panose="020B0604020202020204" pitchFamily="34" charset="0"/>
                <a:buChar char="•"/>
                <a:defRPr sz="3200">
                  <a:solidFill>
                    <a:schemeClr val="tx1"/>
                  </a:solidFill>
                  <a:latin typeface="Calibri" panose="020F0502020204030204" pitchFamily="34" charset="0"/>
                </a:defRPr>
              </a:lvl2pPr>
              <a:lvl3pPr marL="1143000" indent="-228600">
                <a:spcBef>
                  <a:spcPts val="300"/>
                </a:spcBef>
                <a:buClr>
                  <a:srgbClr val="808080"/>
                </a:buClr>
                <a:buFont typeface="Arial" panose="020B0604020202020204" pitchFamily="34" charset="0"/>
                <a:buChar char="•"/>
                <a:defRPr sz="2800">
                  <a:solidFill>
                    <a:schemeClr val="tx1"/>
                  </a:solidFill>
                  <a:latin typeface="Calibri" panose="020F0502020204030204" pitchFamily="34" charset="0"/>
                </a:defRPr>
              </a:lvl3pPr>
              <a:lvl4pPr marL="1600200" indent="-228600">
                <a:spcBef>
                  <a:spcPct val="20000"/>
                </a:spcBef>
                <a:buClr>
                  <a:schemeClr val="accent2"/>
                </a:buClr>
                <a:buFont typeface="Arial" panose="020B0604020202020204" pitchFamily="34" charset="0"/>
                <a:buChar char="•"/>
                <a:defRPr sz="2400">
                  <a:solidFill>
                    <a:schemeClr val="tx1"/>
                  </a:solidFill>
                  <a:latin typeface="Calibri" panose="020F0502020204030204" pitchFamily="34" charset="0"/>
                </a:defRPr>
              </a:lvl4pPr>
              <a:lvl5pPr marL="2057400" indent="-228600">
                <a:spcBef>
                  <a:spcPct val="20000"/>
                </a:spcBef>
                <a:buClr>
                  <a:srgbClr val="5F5F5F"/>
                </a:buClr>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5F5F5F"/>
                </a:buClr>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5F5F5F"/>
                </a:buClr>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5F5F5F"/>
                </a:buClr>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5F5F5F"/>
                </a:buClr>
                <a:buFont typeface="Arial" panose="020B0604020202020204" pitchFamily="34" charset="0"/>
                <a:buChar char="•"/>
                <a:defRPr sz="2000">
                  <a:solidFill>
                    <a:schemeClr val="tx1"/>
                  </a:solidFill>
                  <a:latin typeface="Calibri" panose="020F0502020204030204" pitchFamily="34" charset="0"/>
                </a:defRPr>
              </a:lvl9pPr>
            </a:lstStyle>
            <a:p>
              <a:pPr algn="ctr">
                <a:lnSpc>
                  <a:spcPts val="700"/>
                </a:lnSpc>
                <a:spcBef>
                  <a:spcPct val="0"/>
                </a:spcBef>
                <a:buFontTx/>
                <a:buNone/>
              </a:pPr>
              <a:r>
                <a:rPr lang="en-US" altLang="en-US" sz="900" b="1" dirty="0">
                  <a:latin typeface="+mn-lt"/>
                </a:rPr>
                <a:t>15#</a:t>
              </a:r>
              <a:endParaRPr lang="en-US" altLang="en-US" sz="300" b="1" dirty="0">
                <a:latin typeface="+mn-lt"/>
              </a:endParaRPr>
            </a:p>
          </p:txBody>
        </p:sp>
        <p:sp>
          <p:nvSpPr>
            <p:cNvPr id="63" name="Rounded Rectangle 62"/>
            <p:cNvSpPr/>
            <p:nvPr/>
          </p:nvSpPr>
          <p:spPr bwMode="ltGray">
            <a:xfrm rot="5400000">
              <a:off x="10306687" y="3603375"/>
              <a:ext cx="201168" cy="45720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4" descr="Stick figure of person lifting a 20 lb. box with arms slightly outstretched">
            <a:extLst>
              <a:ext uri="{FF2B5EF4-FFF2-40B4-BE49-F238E27FC236}">
                <a16:creationId xmlns:a16="http://schemas.microsoft.com/office/drawing/2014/main" id="{EED7831B-7AE7-4BB2-A90A-07CFDF6D897E}"/>
              </a:ext>
            </a:extLst>
          </p:cNvPr>
          <p:cNvGrpSpPr/>
          <p:nvPr/>
        </p:nvGrpSpPr>
        <p:grpSpPr bwMode="ltGray">
          <a:xfrm>
            <a:off x="7393362" y="3163596"/>
            <a:ext cx="1226112" cy="2205037"/>
            <a:chOff x="7393362" y="3163596"/>
            <a:chExt cx="1226112" cy="2205037"/>
          </a:xfrm>
        </p:grpSpPr>
        <p:sp>
          <p:nvSpPr>
            <p:cNvPr id="49" name="Oval 48"/>
            <p:cNvSpPr>
              <a:spLocks noChangeAspect="1"/>
            </p:cNvSpPr>
            <p:nvPr/>
          </p:nvSpPr>
          <p:spPr bwMode="ltGray">
            <a:xfrm>
              <a:off x="7393362" y="3163596"/>
              <a:ext cx="502920" cy="50292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a:spLocks noChangeAspect="1"/>
            </p:cNvSpPr>
            <p:nvPr/>
          </p:nvSpPr>
          <p:spPr bwMode="ltGray">
            <a:xfrm>
              <a:off x="7757099" y="3343400"/>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ounded Rectangle 51"/>
            <p:cNvSpPr/>
            <p:nvPr/>
          </p:nvSpPr>
          <p:spPr bwMode="ltGray">
            <a:xfrm flipH="1">
              <a:off x="7491810" y="3692370"/>
              <a:ext cx="292608" cy="822960"/>
            </a:xfrm>
            <a:prstGeom prst="roundRect">
              <a:avLst>
                <a:gd name="adj" fmla="val 4733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ounded Rectangle 52"/>
            <p:cNvSpPr/>
            <p:nvPr/>
          </p:nvSpPr>
          <p:spPr bwMode="ltGray">
            <a:xfrm flipH="1">
              <a:off x="7555818" y="4195548"/>
              <a:ext cx="228600" cy="1173085"/>
            </a:xfrm>
            <a:prstGeom prst="roundRect">
              <a:avLst>
                <a:gd name="adj" fmla="val 4733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ounded Rectangle 53"/>
            <p:cNvSpPr/>
            <p:nvPr/>
          </p:nvSpPr>
          <p:spPr bwMode="ltGray">
            <a:xfrm rot="8400000">
              <a:off x="7680901" y="3705216"/>
              <a:ext cx="198113" cy="602998"/>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Cube 65"/>
            <p:cNvSpPr>
              <a:spLocks noChangeAspect="1"/>
            </p:cNvSpPr>
            <p:nvPr/>
          </p:nvSpPr>
          <p:spPr bwMode="ltGray">
            <a:xfrm>
              <a:off x="8070834" y="3857023"/>
              <a:ext cx="548640" cy="548640"/>
            </a:xfrm>
            <a:prstGeom prst="cube">
              <a:avLst>
                <a:gd name="adj" fmla="val 28333"/>
              </a:avLst>
            </a:prstGeom>
            <a:solidFill>
              <a:schemeClr val="bg1">
                <a:lumMod val="85000"/>
                <a:alpha val="60000"/>
              </a:schemeClr>
            </a:solidFill>
            <a:ln w="19050">
              <a:solidFill>
                <a:srgbClr val="08080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2" name="Rounded Rectangle 61"/>
            <p:cNvSpPr/>
            <p:nvPr/>
          </p:nvSpPr>
          <p:spPr bwMode="ltGray">
            <a:xfrm rot="5400000">
              <a:off x="8017507" y="3966948"/>
              <a:ext cx="201168" cy="45720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25"/>
            <p:cNvSpPr txBox="1">
              <a:spLocks noChangeArrowheads="1"/>
            </p:cNvSpPr>
            <p:nvPr/>
          </p:nvSpPr>
          <p:spPr bwMode="ltGray">
            <a:xfrm>
              <a:off x="8105915" y="3866613"/>
              <a:ext cx="453413" cy="182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Clr>
                  <a:srgbClr val="4D4D4D"/>
                </a:buClr>
                <a:buFont typeface="Arial" panose="020B0604020202020204" pitchFamily="34" charset="0"/>
                <a:buChar char="•"/>
                <a:defRPr sz="3200">
                  <a:solidFill>
                    <a:schemeClr val="tx1"/>
                  </a:solidFill>
                  <a:latin typeface="Calibri" panose="020F0502020204030204" pitchFamily="34" charset="0"/>
                </a:defRPr>
              </a:lvl2pPr>
              <a:lvl3pPr marL="1143000" indent="-228600">
                <a:spcBef>
                  <a:spcPts val="300"/>
                </a:spcBef>
                <a:buClr>
                  <a:srgbClr val="808080"/>
                </a:buClr>
                <a:buFont typeface="Arial" panose="020B0604020202020204" pitchFamily="34" charset="0"/>
                <a:buChar char="•"/>
                <a:defRPr sz="2800">
                  <a:solidFill>
                    <a:schemeClr val="tx1"/>
                  </a:solidFill>
                  <a:latin typeface="Calibri" panose="020F0502020204030204" pitchFamily="34" charset="0"/>
                </a:defRPr>
              </a:lvl3pPr>
              <a:lvl4pPr marL="1600200" indent="-228600">
                <a:spcBef>
                  <a:spcPct val="20000"/>
                </a:spcBef>
                <a:buClr>
                  <a:schemeClr val="accent2"/>
                </a:buClr>
                <a:buFont typeface="Arial" panose="020B0604020202020204" pitchFamily="34" charset="0"/>
                <a:buChar char="•"/>
                <a:defRPr sz="2400">
                  <a:solidFill>
                    <a:schemeClr val="tx1"/>
                  </a:solidFill>
                  <a:latin typeface="Calibri" panose="020F0502020204030204" pitchFamily="34" charset="0"/>
                </a:defRPr>
              </a:lvl4pPr>
              <a:lvl5pPr marL="2057400" indent="-228600">
                <a:spcBef>
                  <a:spcPct val="20000"/>
                </a:spcBef>
                <a:buClr>
                  <a:srgbClr val="5F5F5F"/>
                </a:buClr>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5F5F5F"/>
                </a:buClr>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5F5F5F"/>
                </a:buClr>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5F5F5F"/>
                </a:buClr>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5F5F5F"/>
                </a:buClr>
                <a:buFont typeface="Arial" panose="020B0604020202020204" pitchFamily="34" charset="0"/>
                <a:buChar char="•"/>
                <a:defRPr sz="2000">
                  <a:solidFill>
                    <a:schemeClr val="tx1"/>
                  </a:solidFill>
                  <a:latin typeface="Calibri" panose="020F0502020204030204" pitchFamily="34" charset="0"/>
                </a:defRPr>
              </a:lvl9pPr>
            </a:lstStyle>
            <a:p>
              <a:pPr algn="ctr">
                <a:lnSpc>
                  <a:spcPts val="700"/>
                </a:lnSpc>
                <a:spcBef>
                  <a:spcPct val="0"/>
                </a:spcBef>
                <a:buFontTx/>
                <a:buNone/>
              </a:pPr>
              <a:r>
                <a:rPr lang="en-US" altLang="en-US" sz="1050" b="1" dirty="0">
                  <a:latin typeface="+mn-lt"/>
                </a:rPr>
                <a:t>20#</a:t>
              </a:r>
              <a:endParaRPr lang="en-US" altLang="en-US" sz="500" b="1" dirty="0">
                <a:latin typeface="+mn-lt"/>
              </a:endParaRPr>
            </a:p>
          </p:txBody>
        </p:sp>
      </p:grpSp>
      <p:grpSp>
        <p:nvGrpSpPr>
          <p:cNvPr id="4" name="Group 3" descr="Stick figure of person lifting a 40 lb. box close to the body">
            <a:extLst>
              <a:ext uri="{FF2B5EF4-FFF2-40B4-BE49-F238E27FC236}">
                <a16:creationId xmlns:a16="http://schemas.microsoft.com/office/drawing/2014/main" id="{4DF1FAAB-4CA3-4EDA-8097-731C58CE7870}"/>
              </a:ext>
            </a:extLst>
          </p:cNvPr>
          <p:cNvGrpSpPr/>
          <p:nvPr/>
        </p:nvGrpSpPr>
        <p:grpSpPr bwMode="ltGray">
          <a:xfrm>
            <a:off x="5323163" y="3163596"/>
            <a:ext cx="1281244" cy="2205037"/>
            <a:chOff x="5323163" y="3163596"/>
            <a:chExt cx="1281244" cy="2205037"/>
          </a:xfrm>
        </p:grpSpPr>
        <p:sp>
          <p:nvSpPr>
            <p:cNvPr id="37" name="Oval 36"/>
            <p:cNvSpPr>
              <a:spLocks noChangeAspect="1"/>
            </p:cNvSpPr>
            <p:nvPr/>
          </p:nvSpPr>
          <p:spPr bwMode="ltGray">
            <a:xfrm>
              <a:off x="5323163" y="3163596"/>
              <a:ext cx="502920" cy="50292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a:spLocks noChangeAspect="1"/>
            </p:cNvSpPr>
            <p:nvPr/>
          </p:nvSpPr>
          <p:spPr bwMode="ltGray">
            <a:xfrm>
              <a:off x="5686900" y="3343400"/>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ounded Rectangle 44"/>
            <p:cNvSpPr/>
            <p:nvPr/>
          </p:nvSpPr>
          <p:spPr bwMode="ltGray">
            <a:xfrm flipH="1">
              <a:off x="5421611" y="3692370"/>
              <a:ext cx="292608" cy="822960"/>
            </a:xfrm>
            <a:prstGeom prst="roundRect">
              <a:avLst>
                <a:gd name="adj" fmla="val 4733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ounded Rectangle 45"/>
            <p:cNvSpPr/>
            <p:nvPr/>
          </p:nvSpPr>
          <p:spPr bwMode="ltGray">
            <a:xfrm flipH="1">
              <a:off x="5485619" y="4195548"/>
              <a:ext cx="228600" cy="1173085"/>
            </a:xfrm>
            <a:prstGeom prst="roundRect">
              <a:avLst>
                <a:gd name="adj" fmla="val 4733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ounded Rectangle 47"/>
            <p:cNvSpPr/>
            <p:nvPr/>
          </p:nvSpPr>
          <p:spPr bwMode="ltGray">
            <a:xfrm>
              <a:off x="5475566" y="3730743"/>
              <a:ext cx="198113" cy="54864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Cube 67"/>
            <p:cNvSpPr>
              <a:spLocks noChangeAspect="1"/>
            </p:cNvSpPr>
            <p:nvPr/>
          </p:nvSpPr>
          <p:spPr bwMode="ltGray">
            <a:xfrm>
              <a:off x="5781447" y="3716017"/>
              <a:ext cx="822960" cy="822960"/>
            </a:xfrm>
            <a:prstGeom prst="cube">
              <a:avLst>
                <a:gd name="adj" fmla="val 28333"/>
              </a:avLst>
            </a:prstGeom>
            <a:solidFill>
              <a:schemeClr val="bg1">
                <a:lumMod val="85000"/>
                <a:alpha val="60000"/>
              </a:schemeClr>
            </a:solidFill>
            <a:ln w="19050">
              <a:solidFill>
                <a:srgbClr val="08080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 name="Rounded Rectangle 40"/>
            <p:cNvSpPr/>
            <p:nvPr/>
          </p:nvSpPr>
          <p:spPr bwMode="ltGray">
            <a:xfrm rot="5400000">
              <a:off x="5722928" y="3904479"/>
              <a:ext cx="201168" cy="54864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25"/>
            <p:cNvSpPr txBox="1">
              <a:spLocks noChangeArrowheads="1"/>
            </p:cNvSpPr>
            <p:nvPr/>
          </p:nvSpPr>
          <p:spPr bwMode="ltGray">
            <a:xfrm>
              <a:off x="5942558" y="3761273"/>
              <a:ext cx="481678" cy="182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Clr>
                  <a:srgbClr val="4D4D4D"/>
                </a:buClr>
                <a:buFont typeface="Arial" panose="020B0604020202020204" pitchFamily="34" charset="0"/>
                <a:buChar char="•"/>
                <a:defRPr sz="3200">
                  <a:solidFill>
                    <a:schemeClr val="tx1"/>
                  </a:solidFill>
                  <a:latin typeface="Calibri" panose="020F0502020204030204" pitchFamily="34" charset="0"/>
                </a:defRPr>
              </a:lvl2pPr>
              <a:lvl3pPr marL="1143000" indent="-228600">
                <a:spcBef>
                  <a:spcPts val="300"/>
                </a:spcBef>
                <a:buClr>
                  <a:srgbClr val="808080"/>
                </a:buClr>
                <a:buFont typeface="Arial" panose="020B0604020202020204" pitchFamily="34" charset="0"/>
                <a:buChar char="•"/>
                <a:defRPr sz="2800">
                  <a:solidFill>
                    <a:schemeClr val="tx1"/>
                  </a:solidFill>
                  <a:latin typeface="Calibri" panose="020F0502020204030204" pitchFamily="34" charset="0"/>
                </a:defRPr>
              </a:lvl3pPr>
              <a:lvl4pPr marL="1600200" indent="-228600">
                <a:spcBef>
                  <a:spcPct val="20000"/>
                </a:spcBef>
                <a:buClr>
                  <a:schemeClr val="accent2"/>
                </a:buClr>
                <a:buFont typeface="Arial" panose="020B0604020202020204" pitchFamily="34" charset="0"/>
                <a:buChar char="•"/>
                <a:defRPr sz="2400">
                  <a:solidFill>
                    <a:schemeClr val="tx1"/>
                  </a:solidFill>
                  <a:latin typeface="Calibri" panose="020F0502020204030204" pitchFamily="34" charset="0"/>
                </a:defRPr>
              </a:lvl4pPr>
              <a:lvl5pPr marL="2057400" indent="-228600">
                <a:spcBef>
                  <a:spcPct val="20000"/>
                </a:spcBef>
                <a:buClr>
                  <a:srgbClr val="5F5F5F"/>
                </a:buClr>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5F5F5F"/>
                </a:buClr>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5F5F5F"/>
                </a:buClr>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5F5F5F"/>
                </a:buClr>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5F5F5F"/>
                </a:buClr>
                <a:buFont typeface="Arial" panose="020B0604020202020204" pitchFamily="34" charset="0"/>
                <a:buChar char="•"/>
                <a:defRPr sz="2000">
                  <a:solidFill>
                    <a:schemeClr val="tx1"/>
                  </a:solidFill>
                  <a:latin typeface="Calibri" panose="020F0502020204030204" pitchFamily="34" charset="0"/>
                </a:defRPr>
              </a:lvl9pPr>
            </a:lstStyle>
            <a:p>
              <a:pPr algn="ctr">
                <a:lnSpc>
                  <a:spcPts val="700"/>
                </a:lnSpc>
                <a:spcBef>
                  <a:spcPct val="0"/>
                </a:spcBef>
                <a:buFontTx/>
                <a:buNone/>
              </a:pPr>
              <a:r>
                <a:rPr lang="en-US" altLang="en-US" sz="1400" b="1" dirty="0">
                  <a:latin typeface="+mn-lt"/>
                </a:rPr>
                <a:t>40#</a:t>
              </a:r>
              <a:endParaRPr lang="en-US" altLang="en-US" sz="800" b="1" dirty="0">
                <a:latin typeface="+mn-lt"/>
              </a:endParaRPr>
            </a:p>
          </p:txBody>
        </p:sp>
      </p:grpSp>
      <p:sp>
        <p:nvSpPr>
          <p:cNvPr id="73" name="Rectangle 72"/>
          <p:cNvSpPr/>
          <p:nvPr/>
        </p:nvSpPr>
        <p:spPr>
          <a:xfrm>
            <a:off x="5714220" y="4904214"/>
            <a:ext cx="1445705" cy="523220"/>
          </a:xfrm>
          <a:prstGeom prst="rect">
            <a:avLst/>
          </a:prstGeom>
        </p:spPr>
        <p:txBody>
          <a:bodyPr wrap="square">
            <a:spAutoFit/>
          </a:bodyPr>
          <a:lstStyle/>
          <a:p>
            <a:r>
              <a:rPr lang="en-US" sz="1400" dirty="0">
                <a:solidFill>
                  <a:schemeClr val="tx1">
                    <a:lumMod val="75000"/>
                    <a:lumOff val="25000"/>
                  </a:schemeClr>
                </a:solidFill>
              </a:rPr>
              <a:t>Lifting 40 lbs. close to the body</a:t>
            </a:r>
            <a:endParaRPr lang="en-US" sz="1000" dirty="0"/>
          </a:p>
        </p:txBody>
      </p:sp>
      <p:sp>
        <p:nvSpPr>
          <p:cNvPr id="74" name="Rectangle 73"/>
          <p:cNvSpPr/>
          <p:nvPr/>
        </p:nvSpPr>
        <p:spPr>
          <a:xfrm>
            <a:off x="7786832" y="4904214"/>
            <a:ext cx="1564205" cy="523220"/>
          </a:xfrm>
          <a:prstGeom prst="rect">
            <a:avLst/>
          </a:prstGeom>
        </p:spPr>
        <p:txBody>
          <a:bodyPr wrap="square">
            <a:spAutoFit/>
          </a:bodyPr>
          <a:lstStyle/>
          <a:p>
            <a:r>
              <a:rPr lang="en-US" sz="1400" dirty="0">
                <a:solidFill>
                  <a:schemeClr val="tx1">
                    <a:lumMod val="75000"/>
                    <a:lumOff val="25000"/>
                  </a:schemeClr>
                </a:solidFill>
              </a:rPr>
              <a:t>Lifting 20 lbs. mid-way from the body</a:t>
            </a:r>
            <a:endParaRPr lang="en-US" sz="1000" dirty="0"/>
          </a:p>
        </p:txBody>
      </p:sp>
      <p:sp>
        <p:nvSpPr>
          <p:cNvPr id="75" name="Rectangle 74"/>
          <p:cNvSpPr/>
          <p:nvPr/>
        </p:nvSpPr>
        <p:spPr>
          <a:xfrm>
            <a:off x="9965935" y="4904214"/>
            <a:ext cx="1779668" cy="523220"/>
          </a:xfrm>
          <a:prstGeom prst="rect">
            <a:avLst/>
          </a:prstGeom>
        </p:spPr>
        <p:txBody>
          <a:bodyPr wrap="square">
            <a:spAutoFit/>
          </a:bodyPr>
          <a:lstStyle/>
          <a:p>
            <a:r>
              <a:rPr lang="en-US" sz="1400" dirty="0">
                <a:solidFill>
                  <a:schemeClr val="tx1">
                    <a:lumMod val="75000"/>
                    <a:lumOff val="25000"/>
                  </a:schemeClr>
                </a:solidFill>
              </a:rPr>
              <a:t>Lifting 15 lbs. at arm’s length from the body</a:t>
            </a:r>
            <a:endParaRPr lang="en-US" sz="1000" dirty="0"/>
          </a:p>
        </p:txBody>
      </p:sp>
      <p:sp>
        <p:nvSpPr>
          <p:cNvPr id="76" name="Rectangle 75"/>
          <p:cNvSpPr/>
          <p:nvPr/>
        </p:nvSpPr>
        <p:spPr>
          <a:xfrm>
            <a:off x="6192927" y="5522250"/>
            <a:ext cx="4298919" cy="564001"/>
          </a:xfrm>
          <a:prstGeom prst="rect">
            <a:avLst/>
          </a:prstGeom>
        </p:spPr>
        <p:txBody>
          <a:bodyPr wrap="square">
            <a:spAutoFit/>
          </a:bodyPr>
          <a:lstStyle/>
          <a:p>
            <a:pPr algn="ctr">
              <a:lnSpc>
                <a:spcPts val="1800"/>
              </a:lnSpc>
            </a:pPr>
            <a:r>
              <a:rPr lang="en-US" sz="2000" b="1" dirty="0">
                <a:solidFill>
                  <a:schemeClr val="tx1">
                    <a:lumMod val="75000"/>
                    <a:lumOff val="25000"/>
                  </a:schemeClr>
                </a:solidFill>
              </a:rPr>
              <a:t>These lifting tasks each put about     the </a:t>
            </a:r>
            <a:r>
              <a:rPr lang="en-US" sz="2000" b="1" u="sng" dirty="0">
                <a:solidFill>
                  <a:schemeClr val="tx1">
                    <a:lumMod val="75000"/>
                    <a:lumOff val="25000"/>
                  </a:schemeClr>
                </a:solidFill>
              </a:rPr>
              <a:t>same amount of stress on the back</a:t>
            </a:r>
            <a:endParaRPr lang="en-US" sz="1200" b="1" u="sng" dirty="0"/>
          </a:p>
        </p:txBody>
      </p:sp>
      <p:sp>
        <p:nvSpPr>
          <p:cNvPr id="35" name="Rectangle 34"/>
          <p:cNvSpPr/>
          <p:nvPr/>
        </p:nvSpPr>
        <p:spPr>
          <a:xfrm>
            <a:off x="703814" y="2536467"/>
            <a:ext cx="4298588" cy="3593291"/>
          </a:xfrm>
          <a:prstGeom prst="rect">
            <a:avLst/>
          </a:prstGeom>
          <a:ln>
            <a:solidFill>
              <a:schemeClr val="bg1">
                <a:lumMod val="75000"/>
              </a:schemeClr>
            </a:solidFill>
          </a:ln>
        </p:spPr>
        <p:txBody>
          <a:bodyPr wrap="square">
            <a:spAutoFit/>
          </a:bodyPr>
          <a:lstStyle/>
          <a:p>
            <a:pPr>
              <a:lnSpc>
                <a:spcPts val="1800"/>
              </a:lnSpc>
              <a:spcAft>
                <a:spcPts val="300"/>
              </a:spcAft>
            </a:pPr>
            <a:r>
              <a:rPr lang="en-US" u="sng" dirty="0">
                <a:solidFill>
                  <a:schemeClr val="tx1">
                    <a:lumMod val="75000"/>
                    <a:lumOff val="25000"/>
                  </a:schemeClr>
                </a:solidFill>
              </a:rPr>
              <a:t>This is a risk factor because:</a:t>
            </a:r>
          </a:p>
          <a:p>
            <a:pPr marL="176213" indent="-176213">
              <a:lnSpc>
                <a:spcPts val="1800"/>
              </a:lnSpc>
              <a:spcAft>
                <a:spcPts val="600"/>
              </a:spcAft>
              <a:buFont typeface="Arial" panose="020B0604020202020204" pitchFamily="34" charset="0"/>
              <a:buChar char="•"/>
            </a:pPr>
            <a:r>
              <a:rPr lang="en-US" dirty="0">
                <a:solidFill>
                  <a:schemeClr val="tx1">
                    <a:lumMod val="75000"/>
                    <a:lumOff val="25000"/>
                  </a:schemeClr>
                </a:solidFill>
              </a:rPr>
              <a:t>Muscles generate the effort we need to perform a task</a:t>
            </a:r>
          </a:p>
          <a:p>
            <a:pPr marL="176213" indent="-176213">
              <a:lnSpc>
                <a:spcPts val="1800"/>
              </a:lnSpc>
              <a:buFont typeface="Arial" panose="020B0604020202020204" pitchFamily="34" charset="0"/>
              <a:buChar char="•"/>
            </a:pPr>
            <a:r>
              <a:rPr lang="en-US" dirty="0">
                <a:solidFill>
                  <a:schemeClr val="tx1">
                    <a:lumMod val="75000"/>
                    <a:lumOff val="25000"/>
                  </a:schemeClr>
                </a:solidFill>
              </a:rPr>
              <a:t>The amount of effort needed depends  on:</a:t>
            </a:r>
          </a:p>
          <a:p>
            <a:pPr marL="517525" lvl="1" indent="-173038">
              <a:lnSpc>
                <a:spcPts val="1800"/>
              </a:lnSpc>
              <a:buFont typeface="Arial" panose="020B0604020202020204" pitchFamily="34" charset="0"/>
              <a:buChar char="•"/>
            </a:pPr>
            <a:r>
              <a:rPr lang="en-US" dirty="0">
                <a:solidFill>
                  <a:schemeClr val="tx1">
                    <a:lumMod val="75000"/>
                    <a:lumOff val="25000"/>
                  </a:schemeClr>
                </a:solidFill>
              </a:rPr>
              <a:t>The amount of weight / force handled, and</a:t>
            </a:r>
          </a:p>
          <a:p>
            <a:pPr marL="517525" lvl="1" indent="-173038">
              <a:lnSpc>
                <a:spcPts val="1800"/>
              </a:lnSpc>
              <a:spcAft>
                <a:spcPts val="600"/>
              </a:spcAft>
              <a:buFont typeface="Arial" panose="020B0604020202020204" pitchFamily="34" charset="0"/>
              <a:buChar char="•"/>
            </a:pPr>
            <a:r>
              <a:rPr lang="en-US" dirty="0">
                <a:solidFill>
                  <a:schemeClr val="tx1">
                    <a:lumMod val="75000"/>
                    <a:lumOff val="25000"/>
                  </a:schemeClr>
                </a:solidFill>
              </a:rPr>
              <a:t>The way that the weight / force exerted</a:t>
            </a:r>
          </a:p>
          <a:p>
            <a:pPr marL="176213" indent="-176213">
              <a:lnSpc>
                <a:spcPts val="1800"/>
              </a:lnSpc>
              <a:spcAft>
                <a:spcPts val="600"/>
              </a:spcAft>
              <a:buFont typeface="Arial" panose="020B0604020202020204" pitchFamily="34" charset="0"/>
              <a:buChar char="•"/>
            </a:pPr>
            <a:r>
              <a:rPr lang="en-US" dirty="0">
                <a:solidFill>
                  <a:schemeClr val="tx1">
                    <a:lumMod val="75000"/>
                    <a:lumOff val="25000"/>
                  </a:schemeClr>
                </a:solidFill>
              </a:rPr>
              <a:t>Muscle effort is usually </a:t>
            </a:r>
            <a:r>
              <a:rPr lang="en-US" b="1" u="sng" dirty="0">
                <a:solidFill>
                  <a:schemeClr val="tx1">
                    <a:lumMod val="75000"/>
                    <a:lumOff val="25000"/>
                  </a:schemeClr>
                </a:solidFill>
              </a:rPr>
              <a:t>much</a:t>
            </a:r>
            <a:r>
              <a:rPr lang="en-US" dirty="0">
                <a:solidFill>
                  <a:schemeClr val="tx1">
                    <a:lumMod val="75000"/>
                    <a:lumOff val="25000"/>
                  </a:schemeClr>
                </a:solidFill>
              </a:rPr>
              <a:t> greater than the weight / force needed for the task</a:t>
            </a:r>
          </a:p>
          <a:p>
            <a:pPr marL="176213" indent="-176213">
              <a:lnSpc>
                <a:spcPts val="1800"/>
              </a:lnSpc>
              <a:buFont typeface="Arial" panose="020B0604020202020204" pitchFamily="34" charset="0"/>
              <a:buChar char="•"/>
            </a:pPr>
            <a:r>
              <a:rPr lang="en-US" dirty="0">
                <a:solidFill>
                  <a:schemeClr val="tx1">
                    <a:lumMod val="75000"/>
                    <a:lumOff val="25000"/>
                  </a:schemeClr>
                </a:solidFill>
              </a:rPr>
              <a:t>Even small increases in </a:t>
            </a:r>
            <a:r>
              <a:rPr lang="en-US" dirty="0">
                <a:solidFill>
                  <a:srgbClr val="000000">
                    <a:lumMod val="75000"/>
                    <a:lumOff val="25000"/>
                  </a:srgbClr>
                </a:solidFill>
              </a:rPr>
              <a:t>weight / force or the reach to perform a task greatly increases the effort required</a:t>
            </a:r>
            <a:endParaRPr lang="en-US" dirty="0">
              <a:solidFill>
                <a:schemeClr val="tx1">
                  <a:lumMod val="75000"/>
                  <a:lumOff val="25000"/>
                </a:schemeClr>
              </a:solidFill>
            </a:endParaRPr>
          </a:p>
        </p:txBody>
      </p:sp>
    </p:spTree>
    <p:extLst>
      <p:ext uri="{BB962C8B-B14F-4D97-AF65-F5344CB8AC3E}">
        <p14:creationId xmlns:p14="http://schemas.microsoft.com/office/powerpoint/2010/main" val="25468092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Can Cause Cumulative Trauma, Pain, or Injury?</a:t>
            </a:r>
            <a:endParaRPr lang="en-US" b="0" dirty="0"/>
          </a:p>
        </p:txBody>
      </p:sp>
      <p:sp>
        <p:nvSpPr>
          <p:cNvPr id="3" name="Content Placeholder 2"/>
          <p:cNvSpPr>
            <a:spLocks noGrp="1"/>
          </p:cNvSpPr>
          <p:nvPr>
            <p:ph idx="1"/>
          </p:nvPr>
        </p:nvSpPr>
        <p:spPr>
          <a:xfrm>
            <a:off x="1097279" y="1845734"/>
            <a:ext cx="11014208" cy="4023360"/>
          </a:xfrm>
        </p:spPr>
        <p:txBody>
          <a:bodyPr/>
          <a:lstStyle/>
          <a:p>
            <a:r>
              <a:rPr lang="en-US" spc="-30" dirty="0"/>
              <a:t>Working in awkward body postures</a:t>
            </a:r>
          </a:p>
        </p:txBody>
      </p:sp>
      <p:sp>
        <p:nvSpPr>
          <p:cNvPr id="14" name="Rectangle 13"/>
          <p:cNvSpPr/>
          <p:nvPr/>
        </p:nvSpPr>
        <p:spPr>
          <a:xfrm>
            <a:off x="1421663" y="5472775"/>
            <a:ext cx="1262654" cy="400110"/>
          </a:xfrm>
          <a:prstGeom prst="rect">
            <a:avLst/>
          </a:prstGeom>
        </p:spPr>
        <p:txBody>
          <a:bodyPr wrap="none">
            <a:spAutoFit/>
          </a:bodyPr>
          <a:lstStyle/>
          <a:p>
            <a:pPr algn="r"/>
            <a:r>
              <a:rPr lang="en-US" sz="2000" b="1" dirty="0">
                <a:solidFill>
                  <a:schemeClr val="tx1">
                    <a:lumMod val="75000"/>
                    <a:lumOff val="25000"/>
                  </a:schemeClr>
                </a:solidFill>
              </a:rPr>
              <a:t>Examples:</a:t>
            </a:r>
            <a:endParaRPr lang="en-US" sz="1200" b="1" dirty="0"/>
          </a:p>
        </p:txBody>
      </p:sp>
      <p:sp>
        <p:nvSpPr>
          <p:cNvPr id="15" name="Rectangle 14"/>
          <p:cNvSpPr/>
          <p:nvPr/>
        </p:nvSpPr>
        <p:spPr>
          <a:xfrm>
            <a:off x="6279018" y="5472775"/>
            <a:ext cx="2208683" cy="400110"/>
          </a:xfrm>
          <a:prstGeom prst="rect">
            <a:avLst/>
          </a:prstGeom>
        </p:spPr>
        <p:txBody>
          <a:bodyPr wrap="none">
            <a:spAutoFit/>
          </a:bodyPr>
          <a:lstStyle/>
          <a:p>
            <a:pPr algn="ctr"/>
            <a:r>
              <a:rPr lang="en-US" sz="2000" dirty="0">
                <a:solidFill>
                  <a:schemeClr val="tx1">
                    <a:lumMod val="75000"/>
                    <a:lumOff val="25000"/>
                  </a:schemeClr>
                </a:solidFill>
              </a:rPr>
              <a:t>Reaching Overhead</a:t>
            </a:r>
            <a:endParaRPr lang="en-US" sz="1200" dirty="0"/>
          </a:p>
        </p:txBody>
      </p:sp>
      <p:sp>
        <p:nvSpPr>
          <p:cNvPr id="16" name="Rectangle 15"/>
          <p:cNvSpPr/>
          <p:nvPr/>
        </p:nvSpPr>
        <p:spPr>
          <a:xfrm>
            <a:off x="9316836" y="5472775"/>
            <a:ext cx="1748428" cy="400110"/>
          </a:xfrm>
          <a:prstGeom prst="rect">
            <a:avLst/>
          </a:prstGeom>
        </p:spPr>
        <p:txBody>
          <a:bodyPr wrap="none">
            <a:spAutoFit/>
          </a:bodyPr>
          <a:lstStyle/>
          <a:p>
            <a:pPr algn="ctr"/>
            <a:r>
              <a:rPr lang="en-US" sz="2000" dirty="0">
                <a:solidFill>
                  <a:schemeClr val="tx1">
                    <a:lumMod val="75000"/>
                    <a:lumOff val="25000"/>
                  </a:schemeClr>
                </a:solidFill>
              </a:rPr>
              <a:t>Bending Wrists</a:t>
            </a:r>
            <a:endParaRPr lang="en-US" sz="1200" dirty="0"/>
          </a:p>
        </p:txBody>
      </p:sp>
      <p:sp>
        <p:nvSpPr>
          <p:cNvPr id="17" name="Rectangle 16"/>
          <p:cNvSpPr/>
          <p:nvPr/>
        </p:nvSpPr>
        <p:spPr>
          <a:xfrm>
            <a:off x="3489954" y="5472775"/>
            <a:ext cx="1958614" cy="400110"/>
          </a:xfrm>
          <a:prstGeom prst="rect">
            <a:avLst/>
          </a:prstGeom>
        </p:spPr>
        <p:txBody>
          <a:bodyPr wrap="none">
            <a:spAutoFit/>
          </a:bodyPr>
          <a:lstStyle/>
          <a:p>
            <a:pPr algn="ctr"/>
            <a:r>
              <a:rPr lang="en-US" sz="2000" dirty="0">
                <a:solidFill>
                  <a:schemeClr val="tx1">
                    <a:lumMod val="75000"/>
                    <a:lumOff val="25000"/>
                  </a:schemeClr>
                </a:solidFill>
              </a:rPr>
              <a:t>Bending Forward</a:t>
            </a:r>
            <a:endParaRPr lang="en-US" sz="1200" dirty="0"/>
          </a:p>
        </p:txBody>
      </p:sp>
      <p:pic>
        <p:nvPicPr>
          <p:cNvPr id="6146" name="Picture 2" descr="Stick figure of person reaching up to get a box"/>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ltGray">
          <a:xfrm>
            <a:off x="6240359" y="3198874"/>
            <a:ext cx="2286000" cy="2286000"/>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descr="Stick figure of person bending forward while hold a box">
            <a:extLst>
              <a:ext uri="{FF2B5EF4-FFF2-40B4-BE49-F238E27FC236}">
                <a16:creationId xmlns:a16="http://schemas.microsoft.com/office/drawing/2014/main" id="{5C1044F3-2A58-4E83-A368-B9A862248506}"/>
              </a:ext>
            </a:extLst>
          </p:cNvPr>
          <p:cNvGrpSpPr/>
          <p:nvPr/>
        </p:nvGrpSpPr>
        <p:grpSpPr bwMode="ltGray">
          <a:xfrm>
            <a:off x="3536829" y="3198874"/>
            <a:ext cx="1894238" cy="2270110"/>
            <a:chOff x="3536829" y="3198874"/>
            <a:chExt cx="1894238" cy="2270110"/>
          </a:xfrm>
        </p:grpSpPr>
        <p:grpSp>
          <p:nvGrpSpPr>
            <p:cNvPr id="7" name="Group 6" descr="Stick figure of person bending forward while hold a box"/>
            <p:cNvGrpSpPr/>
            <p:nvPr/>
          </p:nvGrpSpPr>
          <p:grpSpPr bwMode="ltGray">
            <a:xfrm>
              <a:off x="3536829" y="3198874"/>
              <a:ext cx="1894238" cy="2270110"/>
              <a:chOff x="3536829" y="3198874"/>
              <a:chExt cx="1894238" cy="2270110"/>
            </a:xfrm>
          </p:grpSpPr>
          <p:pic>
            <p:nvPicPr>
              <p:cNvPr id="6152" name="Picture 8" descr="https://o.remove.bg/downloads/4ae7f6a5-2cef-40f8-a8a3-6db8264e12da/1ce03b3ee15059ae0e3e1297cf05c16b.TwoPersonLiftSymbol-600x600-1-removebg-preview.pn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ltGray">
              <a:xfrm>
                <a:off x="3536829" y="3198874"/>
                <a:ext cx="1658253" cy="227011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8" descr="https://o.remove.bg/downloads/4ae7f6a5-2cef-40f8-a8a3-6db8264e12da/1ce03b3ee15059ae0e3e1297cf05c16b.TwoPersonLiftSymbol-600x600-1-removebg-preview.png"/>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ltGray">
              <a:xfrm>
                <a:off x="5195083" y="3955513"/>
                <a:ext cx="235984" cy="884855"/>
              </a:xfrm>
              <a:prstGeom prst="rect">
                <a:avLst/>
              </a:prstGeom>
              <a:noFill/>
              <a:extLst>
                <a:ext uri="{909E8E84-426E-40DD-AFC4-6F175D3DCCD1}">
                  <a14:hiddenFill xmlns:a14="http://schemas.microsoft.com/office/drawing/2010/main">
                    <a:solidFill>
                      <a:srgbClr val="FFFFFF"/>
                    </a:solidFill>
                  </a14:hiddenFill>
                </a:ext>
              </a:extLst>
            </p:spPr>
          </p:pic>
        </p:grpSp>
        <p:sp>
          <p:nvSpPr>
            <p:cNvPr id="19" name="Oval 18"/>
            <p:cNvSpPr>
              <a:spLocks noChangeAspect="1"/>
            </p:cNvSpPr>
            <p:nvPr/>
          </p:nvSpPr>
          <p:spPr bwMode="ltGray">
            <a:xfrm>
              <a:off x="4591964" y="3452199"/>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Slide Number Placeholder 9"/>
          <p:cNvSpPr>
            <a:spLocks noGrp="1"/>
          </p:cNvSpPr>
          <p:nvPr>
            <p:ph type="sldNum" sz="quarter" idx="12"/>
          </p:nvPr>
        </p:nvSpPr>
        <p:spPr/>
        <p:txBody>
          <a:bodyPr/>
          <a:lstStyle/>
          <a:p>
            <a:fld id="{E5A08E0C-470D-4DAC-8534-76A0BAF8E78E}" type="slidenum">
              <a:rPr lang="en-US" smtClean="0"/>
              <a:t>18</a:t>
            </a:fld>
            <a:endParaRPr lang="en-US"/>
          </a:p>
        </p:txBody>
      </p:sp>
      <p:grpSp>
        <p:nvGrpSpPr>
          <p:cNvPr id="4" name="Group 3" descr="Stick figure of person bending the wrist to pick item from a box">
            <a:extLst>
              <a:ext uri="{FF2B5EF4-FFF2-40B4-BE49-F238E27FC236}">
                <a16:creationId xmlns:a16="http://schemas.microsoft.com/office/drawing/2014/main" id="{CA5C29A4-A7B1-4902-B540-12C7C703E682}"/>
              </a:ext>
            </a:extLst>
          </p:cNvPr>
          <p:cNvGrpSpPr/>
          <p:nvPr/>
        </p:nvGrpSpPr>
        <p:grpSpPr bwMode="ltGray">
          <a:xfrm>
            <a:off x="9613153" y="3133379"/>
            <a:ext cx="1680412" cy="2285209"/>
            <a:chOff x="9613153" y="3133379"/>
            <a:chExt cx="1680412" cy="2285209"/>
          </a:xfrm>
        </p:grpSpPr>
        <p:sp>
          <p:nvSpPr>
            <p:cNvPr id="20" name="Rounded Rectangle 19"/>
            <p:cNvSpPr/>
            <p:nvPr/>
          </p:nvSpPr>
          <p:spPr bwMode="ltGray">
            <a:xfrm>
              <a:off x="9669385" y="3690486"/>
              <a:ext cx="357291" cy="1728102"/>
            </a:xfrm>
            <a:prstGeom prst="roundRect">
              <a:avLst>
                <a:gd name="adj" fmla="val 4733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p:cNvSpPr/>
            <p:nvPr/>
          </p:nvSpPr>
          <p:spPr bwMode="ltGray">
            <a:xfrm rot="6000000">
              <a:off x="9949963" y="3581483"/>
              <a:ext cx="198113" cy="602998"/>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a:spLocks noChangeAspect="1"/>
            </p:cNvSpPr>
            <p:nvPr/>
          </p:nvSpPr>
          <p:spPr bwMode="ltGray">
            <a:xfrm>
              <a:off x="9613153" y="3133379"/>
              <a:ext cx="502920" cy="50292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a:spLocks noChangeAspect="1"/>
            </p:cNvSpPr>
            <p:nvPr/>
          </p:nvSpPr>
          <p:spPr bwMode="ltGray">
            <a:xfrm>
              <a:off x="9976890" y="3313183"/>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bwMode="ltGray">
            <a:xfrm rot="4500000">
              <a:off x="10368580" y="3647967"/>
              <a:ext cx="201168" cy="45720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p:cNvSpPr/>
            <p:nvPr/>
          </p:nvSpPr>
          <p:spPr bwMode="ltGray">
            <a:xfrm rot="6600000">
              <a:off x="10657091" y="3707397"/>
              <a:ext cx="155448" cy="27432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p:cNvPicPr>
              <a:picLocks noChangeAspect="1"/>
            </p:cNvPicPr>
            <p:nvPr/>
          </p:nvPicPr>
          <p:blipFill rotWithShape="1">
            <a:blip r:embed="rId5" cstate="email">
              <a:extLst>
                <a:ext uri="{28A0092B-C50C-407E-A947-70E740481C1C}">
                  <a14:useLocalDpi xmlns:a14="http://schemas.microsoft.com/office/drawing/2010/main"/>
                </a:ext>
              </a:extLst>
            </a:blip>
            <a:srcRect r="35548"/>
            <a:stretch/>
          </p:blipFill>
          <p:spPr bwMode="ltGray">
            <a:xfrm>
              <a:off x="10558784" y="3866179"/>
              <a:ext cx="734781" cy="518205"/>
            </a:xfrm>
            <a:prstGeom prst="rect">
              <a:avLst/>
            </a:prstGeom>
          </p:spPr>
        </p:pic>
      </p:grpSp>
    </p:spTree>
    <p:extLst>
      <p:ext uri="{BB962C8B-B14F-4D97-AF65-F5344CB8AC3E}">
        <p14:creationId xmlns:p14="http://schemas.microsoft.com/office/powerpoint/2010/main" val="41121094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Image of hand flexed"/>
          <p:cNvPicPr>
            <a:picLocks noChangeAspect="1"/>
          </p:cNvPicPr>
          <p:nvPr/>
        </p:nvPicPr>
        <p:blipFill rotWithShape="1">
          <a:blip r:embed="rId2" cstate="email">
            <a:extLst>
              <a:ext uri="{28A0092B-C50C-407E-A947-70E740481C1C}">
                <a14:useLocalDpi xmlns:a14="http://schemas.microsoft.com/office/drawing/2010/main"/>
              </a:ext>
            </a:extLst>
          </a:blip>
          <a:srcRect t="4484" r="72128"/>
          <a:stretch/>
        </p:blipFill>
        <p:spPr bwMode="ltGray">
          <a:xfrm>
            <a:off x="7439151" y="2715161"/>
            <a:ext cx="1159721" cy="1466048"/>
          </a:xfrm>
          <a:prstGeom prst="rect">
            <a:avLst/>
          </a:prstGeom>
        </p:spPr>
      </p:pic>
      <p:pic>
        <p:nvPicPr>
          <p:cNvPr id="99" name="Picture 98" descr="75% strength"/>
          <p:cNvPicPr>
            <a:picLocks/>
          </p:cNvPicPr>
          <p:nvPr/>
        </p:nvPicPr>
        <p:blipFill>
          <a:blip r:embed="rId3" cstate="email">
            <a:extLst>
              <a:ext uri="{28A0092B-C50C-407E-A947-70E740481C1C}">
                <a14:useLocalDpi xmlns:a14="http://schemas.microsoft.com/office/drawing/2010/main"/>
              </a:ext>
            </a:extLst>
          </a:blip>
          <a:stretch>
            <a:fillRect/>
          </a:stretch>
        </p:blipFill>
        <p:spPr>
          <a:xfrm>
            <a:off x="7682071" y="2765312"/>
            <a:ext cx="822960" cy="182880"/>
          </a:xfrm>
          <a:prstGeom prst="rect">
            <a:avLst/>
          </a:prstGeom>
        </p:spPr>
      </p:pic>
      <p:pic>
        <p:nvPicPr>
          <p:cNvPr id="102" name="Picture 101" descr="83% strength"/>
          <p:cNvPicPr>
            <a:picLocks/>
          </p:cNvPicPr>
          <p:nvPr/>
        </p:nvPicPr>
        <p:blipFill>
          <a:blip r:embed="rId4" cstate="email">
            <a:extLst>
              <a:ext uri="{28A0092B-C50C-407E-A947-70E740481C1C}">
                <a14:useLocalDpi xmlns:a14="http://schemas.microsoft.com/office/drawing/2010/main"/>
              </a:ext>
            </a:extLst>
          </a:blip>
          <a:stretch>
            <a:fillRect/>
          </a:stretch>
        </p:blipFill>
        <p:spPr>
          <a:xfrm>
            <a:off x="10231423" y="5664981"/>
            <a:ext cx="822960" cy="182880"/>
          </a:xfrm>
          <a:prstGeom prst="rect">
            <a:avLst/>
          </a:prstGeom>
        </p:spPr>
      </p:pic>
      <p:pic>
        <p:nvPicPr>
          <p:cNvPr id="101" name="Picture 100" descr="88% strength"/>
          <p:cNvPicPr>
            <a:picLocks/>
          </p:cNvPicPr>
          <p:nvPr/>
        </p:nvPicPr>
        <p:blipFill>
          <a:blip r:embed="rId5" cstate="email">
            <a:extLst>
              <a:ext uri="{28A0092B-C50C-407E-A947-70E740481C1C}">
                <a14:useLocalDpi xmlns:a14="http://schemas.microsoft.com/office/drawing/2010/main"/>
              </a:ext>
            </a:extLst>
          </a:blip>
          <a:stretch>
            <a:fillRect/>
          </a:stretch>
        </p:blipFill>
        <p:spPr>
          <a:xfrm>
            <a:off x="7770699" y="5664981"/>
            <a:ext cx="822960" cy="182880"/>
          </a:xfrm>
          <a:prstGeom prst="rect">
            <a:avLst/>
          </a:prstGeom>
        </p:spPr>
      </p:pic>
      <p:pic>
        <p:nvPicPr>
          <p:cNvPr id="96" name="Picture 95" descr="100% strength"/>
          <p:cNvPicPr>
            <a:picLocks/>
          </p:cNvPicPr>
          <p:nvPr/>
        </p:nvPicPr>
        <p:blipFill>
          <a:blip r:embed="rId6" cstate="email">
            <a:extLst>
              <a:ext uri="{28A0092B-C50C-407E-A947-70E740481C1C}">
                <a14:useLocalDpi xmlns:a14="http://schemas.microsoft.com/office/drawing/2010/main"/>
              </a:ext>
            </a:extLst>
          </a:blip>
          <a:stretch>
            <a:fillRect/>
          </a:stretch>
        </p:blipFill>
        <p:spPr>
          <a:xfrm>
            <a:off x="3329752" y="5511957"/>
            <a:ext cx="822960" cy="182880"/>
          </a:xfrm>
          <a:prstGeom prst="rect">
            <a:avLst/>
          </a:prstGeom>
        </p:spPr>
      </p:pic>
      <p:pic>
        <p:nvPicPr>
          <p:cNvPr id="97" name="Picture 96" descr="93% strength"/>
          <p:cNvPicPr>
            <a:picLocks/>
          </p:cNvPicPr>
          <p:nvPr/>
        </p:nvPicPr>
        <p:blipFill>
          <a:blip r:embed="rId7" cstate="email">
            <a:extLst>
              <a:ext uri="{28A0092B-C50C-407E-A947-70E740481C1C}">
                <a14:useLocalDpi xmlns:a14="http://schemas.microsoft.com/office/drawing/2010/main"/>
              </a:ext>
            </a:extLst>
          </a:blip>
          <a:stretch>
            <a:fillRect/>
          </a:stretch>
        </p:blipFill>
        <p:spPr>
          <a:xfrm>
            <a:off x="4367713" y="5511957"/>
            <a:ext cx="822960" cy="182880"/>
          </a:xfrm>
          <a:prstGeom prst="rect">
            <a:avLst/>
          </a:prstGeom>
        </p:spPr>
      </p:pic>
      <p:pic>
        <p:nvPicPr>
          <p:cNvPr id="98" name="Picture 97" descr="60% strength"/>
          <p:cNvPicPr>
            <a:picLocks/>
          </p:cNvPicPr>
          <p:nvPr/>
        </p:nvPicPr>
        <p:blipFill>
          <a:blip r:embed="rId8" cstate="email">
            <a:extLst>
              <a:ext uri="{28A0092B-C50C-407E-A947-70E740481C1C}">
                <a14:useLocalDpi xmlns:a14="http://schemas.microsoft.com/office/drawing/2010/main"/>
              </a:ext>
            </a:extLst>
          </a:blip>
          <a:stretch>
            <a:fillRect/>
          </a:stretch>
        </p:blipFill>
        <p:spPr>
          <a:xfrm>
            <a:off x="5521495" y="5511957"/>
            <a:ext cx="822960" cy="182880"/>
          </a:xfrm>
          <a:prstGeom prst="rect">
            <a:avLst/>
          </a:prstGeom>
        </p:spPr>
      </p:pic>
      <p:pic>
        <p:nvPicPr>
          <p:cNvPr id="46" name="Picture 45" descr="Image of hand in a neutral posture"/>
          <p:cNvPicPr>
            <a:picLocks noChangeAspect="1"/>
          </p:cNvPicPr>
          <p:nvPr/>
        </p:nvPicPr>
        <p:blipFill rotWithShape="1">
          <a:blip r:embed="rId2" cstate="email">
            <a:extLst>
              <a:ext uri="{28A0092B-C50C-407E-A947-70E740481C1C}">
                <a14:useLocalDpi xmlns:a14="http://schemas.microsoft.com/office/drawing/2010/main"/>
              </a:ext>
            </a:extLst>
          </a:blip>
          <a:srcRect l="30483" t="4484" r="37188"/>
          <a:stretch/>
        </p:blipFill>
        <p:spPr bwMode="ltGray">
          <a:xfrm>
            <a:off x="8739128" y="2663483"/>
            <a:ext cx="1345224" cy="1466048"/>
          </a:xfrm>
          <a:prstGeom prst="rect">
            <a:avLst/>
          </a:prstGeom>
        </p:spPr>
      </p:pic>
      <p:sp>
        <p:nvSpPr>
          <p:cNvPr id="2" name="Title 1"/>
          <p:cNvSpPr>
            <a:spLocks noGrp="1"/>
          </p:cNvSpPr>
          <p:nvPr>
            <p:ph type="title"/>
          </p:nvPr>
        </p:nvSpPr>
        <p:spPr/>
        <p:txBody>
          <a:bodyPr/>
          <a:lstStyle/>
          <a:p>
            <a:r>
              <a:rPr lang="en-US" dirty="0"/>
              <a:t>What Can Cause Cumulative Trauma, Pain, or Injury?</a:t>
            </a:r>
            <a:endParaRPr lang="en-US" b="0" dirty="0"/>
          </a:p>
        </p:txBody>
      </p:sp>
      <p:sp>
        <p:nvSpPr>
          <p:cNvPr id="3" name="Content Placeholder 2"/>
          <p:cNvSpPr>
            <a:spLocks noGrp="1"/>
          </p:cNvSpPr>
          <p:nvPr>
            <p:ph idx="1"/>
          </p:nvPr>
        </p:nvSpPr>
        <p:spPr>
          <a:xfrm>
            <a:off x="1137284" y="1737360"/>
            <a:ext cx="11014208" cy="4023360"/>
          </a:xfrm>
        </p:spPr>
        <p:txBody>
          <a:bodyPr/>
          <a:lstStyle/>
          <a:p>
            <a:r>
              <a:rPr lang="en-US" spc="-30" dirty="0"/>
              <a:t>Working in awkward body postures</a:t>
            </a:r>
            <a:endParaRPr lang="en-US" u="sng" spc="-30" dirty="0">
              <a:solidFill>
                <a:srgbClr val="000000">
                  <a:lumMod val="75000"/>
                  <a:lumOff val="25000"/>
                </a:srgbClr>
              </a:solidFill>
            </a:endParaRPr>
          </a:p>
        </p:txBody>
      </p:sp>
      <p:sp>
        <p:nvSpPr>
          <p:cNvPr id="29" name="Rectangle 28"/>
          <p:cNvSpPr/>
          <p:nvPr/>
        </p:nvSpPr>
        <p:spPr>
          <a:xfrm>
            <a:off x="1134707" y="5480595"/>
            <a:ext cx="2053547" cy="707886"/>
          </a:xfrm>
          <a:prstGeom prst="rect">
            <a:avLst/>
          </a:prstGeom>
        </p:spPr>
        <p:txBody>
          <a:bodyPr wrap="square">
            <a:spAutoFit/>
          </a:bodyPr>
          <a:lstStyle/>
          <a:p>
            <a:pPr algn="r"/>
            <a:r>
              <a:rPr lang="en-US" sz="2000" dirty="0">
                <a:solidFill>
                  <a:schemeClr val="tx1">
                    <a:lumMod val="75000"/>
                    <a:lumOff val="25000"/>
                  </a:schemeClr>
                </a:solidFill>
              </a:rPr>
              <a:t>Amount of muscle strength:</a:t>
            </a:r>
            <a:endParaRPr lang="en-US" sz="1200" dirty="0"/>
          </a:p>
        </p:txBody>
      </p:sp>
      <p:pic>
        <p:nvPicPr>
          <p:cNvPr id="11" name="Picture 10" descr="Image of hand with radial posture deviation"/>
          <p:cNvPicPr>
            <a:picLocks noChangeAspect="1"/>
          </p:cNvPicPr>
          <p:nvPr/>
        </p:nvPicPr>
        <p:blipFill rotWithShape="1">
          <a:blip r:embed="rId9" cstate="email">
            <a:extLst>
              <a:ext uri="{28A0092B-C50C-407E-A947-70E740481C1C}">
                <a14:useLocalDpi xmlns:a14="http://schemas.microsoft.com/office/drawing/2010/main"/>
              </a:ext>
            </a:extLst>
          </a:blip>
          <a:srcRect l="3016" r="78286"/>
          <a:stretch/>
        </p:blipFill>
        <p:spPr bwMode="ltGray">
          <a:xfrm>
            <a:off x="7653699" y="4152869"/>
            <a:ext cx="725365" cy="1446326"/>
          </a:xfrm>
          <a:prstGeom prst="rect">
            <a:avLst/>
          </a:prstGeom>
        </p:spPr>
      </p:pic>
      <p:sp>
        <p:nvSpPr>
          <p:cNvPr id="38" name="Rectangle 37"/>
          <p:cNvSpPr/>
          <p:nvPr/>
        </p:nvSpPr>
        <p:spPr>
          <a:xfrm>
            <a:off x="7594475" y="5834518"/>
            <a:ext cx="1333664" cy="333168"/>
          </a:xfrm>
          <a:prstGeom prst="rect">
            <a:avLst/>
          </a:prstGeom>
        </p:spPr>
        <p:txBody>
          <a:bodyPr wrap="square">
            <a:spAutoFit/>
          </a:bodyPr>
          <a:lstStyle/>
          <a:p>
            <a:pPr algn="ctr">
              <a:lnSpc>
                <a:spcPts val="1800"/>
              </a:lnSpc>
            </a:pPr>
            <a:r>
              <a:rPr lang="en-US" sz="2000" dirty="0">
                <a:solidFill>
                  <a:schemeClr val="tx1">
                    <a:lumMod val="75000"/>
                    <a:lumOff val="25000"/>
                  </a:schemeClr>
                </a:solidFill>
              </a:rPr>
              <a:t>88%</a:t>
            </a:r>
          </a:p>
        </p:txBody>
      </p:sp>
      <p:sp>
        <p:nvSpPr>
          <p:cNvPr id="39" name="Rectangle 38"/>
          <p:cNvSpPr/>
          <p:nvPr/>
        </p:nvSpPr>
        <p:spPr>
          <a:xfrm>
            <a:off x="10044683" y="5834518"/>
            <a:ext cx="1196440" cy="333168"/>
          </a:xfrm>
          <a:prstGeom prst="rect">
            <a:avLst/>
          </a:prstGeom>
        </p:spPr>
        <p:txBody>
          <a:bodyPr wrap="square">
            <a:spAutoFit/>
          </a:bodyPr>
          <a:lstStyle/>
          <a:p>
            <a:pPr algn="ctr">
              <a:lnSpc>
                <a:spcPts val="1800"/>
              </a:lnSpc>
            </a:pPr>
            <a:r>
              <a:rPr lang="en-US" sz="2000" dirty="0">
                <a:solidFill>
                  <a:schemeClr val="tx1">
                    <a:lumMod val="75000"/>
                    <a:lumOff val="25000"/>
                  </a:schemeClr>
                </a:solidFill>
              </a:rPr>
              <a:t>83%</a:t>
            </a:r>
          </a:p>
        </p:txBody>
      </p:sp>
      <p:sp>
        <p:nvSpPr>
          <p:cNvPr id="40" name="Rectangle 39"/>
          <p:cNvSpPr/>
          <p:nvPr/>
        </p:nvSpPr>
        <p:spPr>
          <a:xfrm>
            <a:off x="7505847" y="2956012"/>
            <a:ext cx="1333664" cy="333168"/>
          </a:xfrm>
          <a:prstGeom prst="rect">
            <a:avLst/>
          </a:prstGeom>
        </p:spPr>
        <p:txBody>
          <a:bodyPr wrap="square">
            <a:spAutoFit/>
          </a:bodyPr>
          <a:lstStyle/>
          <a:p>
            <a:pPr algn="ctr">
              <a:lnSpc>
                <a:spcPts val="1800"/>
              </a:lnSpc>
            </a:pPr>
            <a:r>
              <a:rPr lang="en-US" sz="2000" dirty="0">
                <a:solidFill>
                  <a:schemeClr val="tx1">
                    <a:lumMod val="75000"/>
                    <a:lumOff val="25000"/>
                  </a:schemeClr>
                </a:solidFill>
              </a:rPr>
              <a:t>75%</a:t>
            </a:r>
          </a:p>
        </p:txBody>
      </p:sp>
      <p:sp>
        <p:nvSpPr>
          <p:cNvPr id="42" name="Rectangle 41"/>
          <p:cNvSpPr/>
          <p:nvPr/>
        </p:nvSpPr>
        <p:spPr>
          <a:xfrm>
            <a:off x="3475110" y="2361278"/>
            <a:ext cx="3310098" cy="333168"/>
          </a:xfrm>
          <a:prstGeom prst="rect">
            <a:avLst/>
          </a:prstGeom>
        </p:spPr>
        <p:txBody>
          <a:bodyPr wrap="square">
            <a:spAutoFit/>
          </a:bodyPr>
          <a:lstStyle/>
          <a:p>
            <a:pPr algn="ctr">
              <a:lnSpc>
                <a:spcPts val="1800"/>
              </a:lnSpc>
            </a:pPr>
            <a:r>
              <a:rPr lang="en-US" sz="2000" dirty="0">
                <a:solidFill>
                  <a:srgbClr val="C00000"/>
                </a:solidFill>
              </a:rPr>
              <a:t>Shoulders</a:t>
            </a:r>
            <a:endParaRPr lang="en-US" sz="1100" dirty="0">
              <a:solidFill>
                <a:srgbClr val="C00000"/>
              </a:solidFill>
            </a:endParaRPr>
          </a:p>
        </p:txBody>
      </p:sp>
      <p:sp>
        <p:nvSpPr>
          <p:cNvPr id="43" name="Rectangle 42"/>
          <p:cNvSpPr/>
          <p:nvPr/>
        </p:nvSpPr>
        <p:spPr>
          <a:xfrm>
            <a:off x="8771322" y="2361278"/>
            <a:ext cx="1210535" cy="333168"/>
          </a:xfrm>
          <a:prstGeom prst="rect">
            <a:avLst/>
          </a:prstGeom>
        </p:spPr>
        <p:txBody>
          <a:bodyPr wrap="square">
            <a:spAutoFit/>
          </a:bodyPr>
          <a:lstStyle/>
          <a:p>
            <a:pPr algn="ctr">
              <a:lnSpc>
                <a:spcPts val="1800"/>
              </a:lnSpc>
            </a:pPr>
            <a:r>
              <a:rPr lang="en-US" sz="2000" dirty="0">
                <a:solidFill>
                  <a:srgbClr val="C00000"/>
                </a:solidFill>
              </a:rPr>
              <a:t>Wrists</a:t>
            </a:r>
            <a:endParaRPr lang="en-US" sz="1100" dirty="0">
              <a:solidFill>
                <a:srgbClr val="C00000"/>
              </a:solidFill>
            </a:endParaRPr>
          </a:p>
        </p:txBody>
      </p:sp>
      <p:sp>
        <p:nvSpPr>
          <p:cNvPr id="44" name="Rectangle 43"/>
          <p:cNvSpPr/>
          <p:nvPr/>
        </p:nvSpPr>
        <p:spPr>
          <a:xfrm>
            <a:off x="703815" y="2527675"/>
            <a:ext cx="2725186" cy="1054135"/>
          </a:xfrm>
          <a:prstGeom prst="rect">
            <a:avLst/>
          </a:prstGeom>
          <a:ln>
            <a:solidFill>
              <a:schemeClr val="bg1">
                <a:lumMod val="75000"/>
              </a:schemeClr>
            </a:solidFill>
          </a:ln>
        </p:spPr>
        <p:txBody>
          <a:bodyPr wrap="square">
            <a:spAutoFit/>
          </a:bodyPr>
          <a:lstStyle/>
          <a:p>
            <a:pPr>
              <a:lnSpc>
                <a:spcPts val="1800"/>
              </a:lnSpc>
              <a:spcAft>
                <a:spcPts val="300"/>
              </a:spcAft>
            </a:pPr>
            <a:r>
              <a:rPr lang="en-US" sz="1600" u="sng" dirty="0">
                <a:solidFill>
                  <a:schemeClr val="tx1">
                    <a:lumMod val="75000"/>
                    <a:lumOff val="25000"/>
                  </a:schemeClr>
                </a:solidFill>
              </a:rPr>
              <a:t>This is a risk factor because:</a:t>
            </a:r>
          </a:p>
          <a:p>
            <a:pPr marL="176213" indent="-176213">
              <a:lnSpc>
                <a:spcPts val="1800"/>
              </a:lnSpc>
              <a:spcAft>
                <a:spcPts val="300"/>
              </a:spcAft>
              <a:buFont typeface="Arial" panose="020B0604020202020204" pitchFamily="34" charset="0"/>
              <a:buChar char="•"/>
            </a:pPr>
            <a:r>
              <a:rPr lang="en-US" sz="1600" dirty="0">
                <a:solidFill>
                  <a:schemeClr val="tx1">
                    <a:lumMod val="75000"/>
                    <a:lumOff val="25000"/>
                  </a:schemeClr>
                </a:solidFill>
              </a:rPr>
              <a:t>Muscles become weaker as postures become more awkward</a:t>
            </a:r>
          </a:p>
        </p:txBody>
      </p:sp>
      <p:sp>
        <p:nvSpPr>
          <p:cNvPr id="45" name="Rectangle 44"/>
          <p:cNvSpPr/>
          <p:nvPr/>
        </p:nvSpPr>
        <p:spPr>
          <a:xfrm>
            <a:off x="6731046" y="2361278"/>
            <a:ext cx="1262653" cy="313932"/>
          </a:xfrm>
          <a:prstGeom prst="rect">
            <a:avLst/>
          </a:prstGeom>
        </p:spPr>
        <p:txBody>
          <a:bodyPr wrap="none">
            <a:spAutoFit/>
          </a:bodyPr>
          <a:lstStyle/>
          <a:p>
            <a:pPr algn="r">
              <a:lnSpc>
                <a:spcPts val="1600"/>
              </a:lnSpc>
            </a:pPr>
            <a:r>
              <a:rPr lang="en-US" sz="2000" b="1" dirty="0">
                <a:solidFill>
                  <a:schemeClr val="tx1">
                    <a:lumMod val="75000"/>
                    <a:lumOff val="25000"/>
                  </a:schemeClr>
                </a:solidFill>
              </a:rPr>
              <a:t>Examples:</a:t>
            </a:r>
            <a:endParaRPr lang="en-US" sz="1200" b="1" dirty="0"/>
          </a:p>
        </p:txBody>
      </p:sp>
      <p:pic>
        <p:nvPicPr>
          <p:cNvPr id="47" name="Picture 46" descr="Image of hand extended"/>
          <p:cNvPicPr>
            <a:picLocks noChangeAspect="1"/>
          </p:cNvPicPr>
          <p:nvPr/>
        </p:nvPicPr>
        <p:blipFill rotWithShape="1">
          <a:blip r:embed="rId2" cstate="email">
            <a:extLst>
              <a:ext uri="{28A0092B-C50C-407E-A947-70E740481C1C}">
                <a14:useLocalDpi xmlns:a14="http://schemas.microsoft.com/office/drawing/2010/main"/>
              </a:ext>
            </a:extLst>
          </a:blip>
          <a:srcRect l="70324" t="4484" r="4423"/>
          <a:stretch/>
        </p:blipFill>
        <p:spPr bwMode="ltGray">
          <a:xfrm>
            <a:off x="10212077" y="2929613"/>
            <a:ext cx="1050753" cy="1466048"/>
          </a:xfrm>
          <a:prstGeom prst="rect">
            <a:avLst/>
          </a:prstGeom>
        </p:spPr>
      </p:pic>
      <p:pic>
        <p:nvPicPr>
          <p:cNvPr id="48" name="Picture 47" descr="Image of hand in a neutral posture"/>
          <p:cNvPicPr>
            <a:picLocks noChangeAspect="1"/>
          </p:cNvPicPr>
          <p:nvPr/>
        </p:nvPicPr>
        <p:blipFill rotWithShape="1">
          <a:blip r:embed="rId9" cstate="email">
            <a:extLst>
              <a:ext uri="{28A0092B-C50C-407E-A947-70E740481C1C}">
                <a14:useLocalDpi xmlns:a14="http://schemas.microsoft.com/office/drawing/2010/main"/>
              </a:ext>
            </a:extLst>
          </a:blip>
          <a:srcRect l="42195" r="39900"/>
          <a:stretch/>
        </p:blipFill>
        <p:spPr bwMode="ltGray">
          <a:xfrm>
            <a:off x="9032341" y="4148569"/>
            <a:ext cx="694593" cy="1446326"/>
          </a:xfrm>
          <a:prstGeom prst="rect">
            <a:avLst/>
          </a:prstGeom>
        </p:spPr>
      </p:pic>
      <p:pic>
        <p:nvPicPr>
          <p:cNvPr id="49" name="Picture 48" descr="Image of hand with ulnar posture deviation"/>
          <p:cNvPicPr>
            <a:picLocks noChangeAspect="1"/>
          </p:cNvPicPr>
          <p:nvPr/>
        </p:nvPicPr>
        <p:blipFill rotWithShape="1">
          <a:blip r:embed="rId9" cstate="email">
            <a:extLst>
              <a:ext uri="{28A0092B-C50C-407E-A947-70E740481C1C}">
                <a14:useLocalDpi xmlns:a14="http://schemas.microsoft.com/office/drawing/2010/main"/>
              </a:ext>
            </a:extLst>
          </a:blip>
          <a:srcRect l="79278"/>
          <a:stretch/>
        </p:blipFill>
        <p:spPr bwMode="ltGray">
          <a:xfrm>
            <a:off x="10343451" y="4125907"/>
            <a:ext cx="803865" cy="1446326"/>
          </a:xfrm>
          <a:prstGeom prst="rect">
            <a:avLst/>
          </a:prstGeom>
        </p:spPr>
      </p:pic>
      <p:sp>
        <p:nvSpPr>
          <p:cNvPr id="41" name="Rectangle 40"/>
          <p:cNvSpPr/>
          <p:nvPr/>
        </p:nvSpPr>
        <p:spPr>
          <a:xfrm>
            <a:off x="10289317" y="2939364"/>
            <a:ext cx="1129751" cy="333168"/>
          </a:xfrm>
          <a:prstGeom prst="rect">
            <a:avLst/>
          </a:prstGeom>
        </p:spPr>
        <p:txBody>
          <a:bodyPr wrap="square">
            <a:spAutoFit/>
          </a:bodyPr>
          <a:lstStyle/>
          <a:p>
            <a:pPr algn="ctr">
              <a:lnSpc>
                <a:spcPts val="1800"/>
              </a:lnSpc>
            </a:pPr>
            <a:r>
              <a:rPr lang="en-US" sz="2000" dirty="0">
                <a:solidFill>
                  <a:schemeClr val="tx1">
                    <a:lumMod val="75000"/>
                    <a:lumOff val="25000"/>
                  </a:schemeClr>
                </a:solidFill>
              </a:rPr>
              <a:t>77%</a:t>
            </a:r>
          </a:p>
        </p:txBody>
      </p:sp>
      <p:sp>
        <p:nvSpPr>
          <p:cNvPr id="28" name="Slide Number Placeholder 27"/>
          <p:cNvSpPr>
            <a:spLocks noGrp="1"/>
          </p:cNvSpPr>
          <p:nvPr>
            <p:ph type="sldNum" sz="quarter" idx="12"/>
          </p:nvPr>
        </p:nvSpPr>
        <p:spPr/>
        <p:txBody>
          <a:bodyPr/>
          <a:lstStyle/>
          <a:p>
            <a:fld id="{E5A08E0C-470D-4DAC-8534-76A0BAF8E78E}" type="slidenum">
              <a:rPr lang="en-US" smtClean="0"/>
              <a:t>19</a:t>
            </a:fld>
            <a:endParaRPr lang="en-US"/>
          </a:p>
        </p:txBody>
      </p:sp>
      <p:pic>
        <p:nvPicPr>
          <p:cNvPr id="7169" name="Picture 7168" descr="Three stick figures, showing a person holding arm (1) near the body, (2) away from the body, and (3) above the shoulder"/>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bwMode="ltGray">
          <a:xfrm>
            <a:off x="3539754" y="3823993"/>
            <a:ext cx="3107934" cy="1627632"/>
          </a:xfrm>
          <a:prstGeom prst="rect">
            <a:avLst/>
          </a:prstGeom>
        </p:spPr>
      </p:pic>
      <p:sp>
        <p:nvSpPr>
          <p:cNvPr id="91" name="Rectangle 90"/>
          <p:cNvSpPr/>
          <p:nvPr/>
        </p:nvSpPr>
        <p:spPr>
          <a:xfrm>
            <a:off x="3307266" y="5745543"/>
            <a:ext cx="867932" cy="333168"/>
          </a:xfrm>
          <a:prstGeom prst="rect">
            <a:avLst/>
          </a:prstGeom>
        </p:spPr>
        <p:txBody>
          <a:bodyPr wrap="square">
            <a:spAutoFit/>
          </a:bodyPr>
          <a:lstStyle/>
          <a:p>
            <a:pPr algn="ctr">
              <a:lnSpc>
                <a:spcPts val="1800"/>
              </a:lnSpc>
            </a:pPr>
            <a:r>
              <a:rPr lang="en-US" dirty="0">
                <a:solidFill>
                  <a:schemeClr val="tx1">
                    <a:lumMod val="75000"/>
                    <a:lumOff val="25000"/>
                  </a:schemeClr>
                </a:solidFill>
              </a:rPr>
              <a:t>100%</a:t>
            </a:r>
          </a:p>
        </p:txBody>
      </p:sp>
      <p:sp>
        <p:nvSpPr>
          <p:cNvPr id="92" name="Rectangle 91"/>
          <p:cNvSpPr/>
          <p:nvPr/>
        </p:nvSpPr>
        <p:spPr>
          <a:xfrm>
            <a:off x="4345227" y="5745543"/>
            <a:ext cx="867932" cy="333168"/>
          </a:xfrm>
          <a:prstGeom prst="rect">
            <a:avLst/>
          </a:prstGeom>
        </p:spPr>
        <p:txBody>
          <a:bodyPr wrap="square">
            <a:spAutoFit/>
          </a:bodyPr>
          <a:lstStyle/>
          <a:p>
            <a:pPr algn="ctr">
              <a:lnSpc>
                <a:spcPts val="1800"/>
              </a:lnSpc>
            </a:pPr>
            <a:r>
              <a:rPr lang="en-US" dirty="0">
                <a:solidFill>
                  <a:schemeClr val="tx1">
                    <a:lumMod val="75000"/>
                    <a:lumOff val="25000"/>
                  </a:schemeClr>
                </a:solidFill>
              </a:rPr>
              <a:t>93%</a:t>
            </a:r>
          </a:p>
        </p:txBody>
      </p:sp>
      <p:sp>
        <p:nvSpPr>
          <p:cNvPr id="93" name="Rectangle 92"/>
          <p:cNvSpPr/>
          <p:nvPr/>
        </p:nvSpPr>
        <p:spPr>
          <a:xfrm>
            <a:off x="5499009" y="5745543"/>
            <a:ext cx="867932" cy="333168"/>
          </a:xfrm>
          <a:prstGeom prst="rect">
            <a:avLst/>
          </a:prstGeom>
        </p:spPr>
        <p:txBody>
          <a:bodyPr wrap="square">
            <a:spAutoFit/>
          </a:bodyPr>
          <a:lstStyle/>
          <a:p>
            <a:pPr algn="ctr">
              <a:lnSpc>
                <a:spcPts val="1800"/>
              </a:lnSpc>
            </a:pPr>
            <a:r>
              <a:rPr lang="en-US" dirty="0">
                <a:solidFill>
                  <a:schemeClr val="tx1">
                    <a:lumMod val="75000"/>
                    <a:lumOff val="25000"/>
                  </a:schemeClr>
                </a:solidFill>
              </a:rPr>
              <a:t>60%</a:t>
            </a:r>
          </a:p>
        </p:txBody>
      </p:sp>
      <p:sp>
        <p:nvSpPr>
          <p:cNvPr id="95" name="Rectangle 94"/>
          <p:cNvSpPr/>
          <p:nvPr/>
        </p:nvSpPr>
        <p:spPr>
          <a:xfrm>
            <a:off x="9030913" y="3966301"/>
            <a:ext cx="867932" cy="333168"/>
          </a:xfrm>
          <a:prstGeom prst="rect">
            <a:avLst/>
          </a:prstGeom>
        </p:spPr>
        <p:txBody>
          <a:bodyPr wrap="square">
            <a:spAutoFit/>
          </a:bodyPr>
          <a:lstStyle/>
          <a:p>
            <a:pPr algn="ctr">
              <a:lnSpc>
                <a:spcPts val="1800"/>
              </a:lnSpc>
            </a:pPr>
            <a:r>
              <a:rPr lang="en-US" dirty="0">
                <a:solidFill>
                  <a:schemeClr val="tx1">
                    <a:lumMod val="75000"/>
                    <a:lumOff val="25000"/>
                  </a:schemeClr>
                </a:solidFill>
              </a:rPr>
              <a:t>100%</a:t>
            </a:r>
          </a:p>
        </p:txBody>
      </p:sp>
      <p:pic>
        <p:nvPicPr>
          <p:cNvPr id="105" name="Picture 104" descr="100% strength"/>
          <p:cNvPicPr>
            <a:picLocks/>
          </p:cNvPicPr>
          <p:nvPr/>
        </p:nvPicPr>
        <p:blipFill>
          <a:blip r:embed="rId6" cstate="email">
            <a:extLst>
              <a:ext uri="{28A0092B-C50C-407E-A947-70E740481C1C}">
                <a14:useLocalDpi xmlns:a14="http://schemas.microsoft.com/office/drawing/2010/main"/>
              </a:ext>
            </a:extLst>
          </a:blip>
          <a:stretch>
            <a:fillRect/>
          </a:stretch>
        </p:blipFill>
        <p:spPr>
          <a:xfrm>
            <a:off x="9053399" y="3776675"/>
            <a:ext cx="822960" cy="182880"/>
          </a:xfrm>
          <a:prstGeom prst="rect">
            <a:avLst/>
          </a:prstGeom>
        </p:spPr>
      </p:pic>
      <p:pic>
        <p:nvPicPr>
          <p:cNvPr id="100" name="Picture 99" descr="77% strength"/>
          <p:cNvPicPr>
            <a:picLocks/>
          </p:cNvPicPr>
          <p:nvPr/>
        </p:nvPicPr>
        <p:blipFill>
          <a:blip r:embed="rId11" cstate="email">
            <a:extLst>
              <a:ext uri="{28A0092B-C50C-407E-A947-70E740481C1C}">
                <a14:useLocalDpi xmlns:a14="http://schemas.microsoft.com/office/drawing/2010/main"/>
              </a:ext>
            </a:extLst>
          </a:blip>
          <a:stretch>
            <a:fillRect/>
          </a:stretch>
        </p:blipFill>
        <p:spPr>
          <a:xfrm>
            <a:off x="10442712" y="2765312"/>
            <a:ext cx="822960" cy="182880"/>
          </a:xfrm>
          <a:prstGeom prst="rect">
            <a:avLst/>
          </a:prstGeom>
        </p:spPr>
      </p:pic>
    </p:spTree>
    <p:extLst>
      <p:ext uri="{BB962C8B-B14F-4D97-AF65-F5344CB8AC3E}">
        <p14:creationId xmlns:p14="http://schemas.microsoft.com/office/powerpoint/2010/main" val="1344659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Disclaimer</a:t>
            </a:r>
          </a:p>
        </p:txBody>
      </p:sp>
      <p:sp>
        <p:nvSpPr>
          <p:cNvPr id="5" name="Text Placeholder 4"/>
          <p:cNvSpPr>
            <a:spLocks noGrp="1"/>
          </p:cNvSpPr>
          <p:nvPr>
            <p:ph type="body" idx="1"/>
          </p:nvPr>
        </p:nvSpPr>
        <p:spPr/>
        <p:txBody>
          <a:bodyPr>
            <a:noAutofit/>
          </a:bodyPr>
          <a:lstStyle/>
          <a:p>
            <a:r>
              <a:rPr lang="en-US" sz="2000" dirty="0"/>
              <a:t>This material was produced under grant number  SH-99053-SH0 from the Occupational Safety and Health Administration, U.S. Department of Labor. It does not necessarily reflect the views or policies of the U.S. Department of Labor, nor does mention of trade names, commercial products, or organizations imply endorsement by the U.S. Government.</a:t>
            </a:r>
          </a:p>
        </p:txBody>
      </p:sp>
      <p:sp>
        <p:nvSpPr>
          <p:cNvPr id="2" name="Slide Number Placeholder 1"/>
          <p:cNvSpPr>
            <a:spLocks noGrp="1"/>
          </p:cNvSpPr>
          <p:nvPr>
            <p:ph type="sldNum" sz="quarter" idx="12"/>
          </p:nvPr>
        </p:nvSpPr>
        <p:spPr/>
        <p:txBody>
          <a:bodyPr/>
          <a:lstStyle/>
          <a:p>
            <a:fld id="{E5A08E0C-470D-4DAC-8534-76A0BAF8E78E}" type="slidenum">
              <a:rPr lang="en-US" smtClean="0"/>
              <a:t>2</a:t>
            </a:fld>
            <a:endParaRPr lang="en-US"/>
          </a:p>
        </p:txBody>
      </p:sp>
    </p:spTree>
    <p:extLst>
      <p:ext uri="{BB962C8B-B14F-4D97-AF65-F5344CB8AC3E}">
        <p14:creationId xmlns:p14="http://schemas.microsoft.com/office/powerpoint/2010/main" val="35129299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Can Cause Cumulative Trauma, Pain, or Injury?</a:t>
            </a:r>
            <a:endParaRPr lang="en-US" b="0" dirty="0"/>
          </a:p>
        </p:txBody>
      </p:sp>
      <p:sp>
        <p:nvSpPr>
          <p:cNvPr id="3" name="Content Placeholder 2"/>
          <p:cNvSpPr>
            <a:spLocks noGrp="1"/>
          </p:cNvSpPr>
          <p:nvPr>
            <p:ph idx="1"/>
          </p:nvPr>
        </p:nvSpPr>
        <p:spPr>
          <a:xfrm>
            <a:off x="1097279" y="1845734"/>
            <a:ext cx="11014208" cy="4023360"/>
          </a:xfrm>
        </p:spPr>
        <p:txBody>
          <a:bodyPr/>
          <a:lstStyle/>
          <a:p>
            <a:r>
              <a:rPr lang="en-US" spc="-30" dirty="0"/>
              <a:t>Repetitively using the same body part</a:t>
            </a:r>
          </a:p>
        </p:txBody>
      </p:sp>
      <p:sp>
        <p:nvSpPr>
          <p:cNvPr id="14" name="Rectangle 13"/>
          <p:cNvSpPr/>
          <p:nvPr/>
        </p:nvSpPr>
        <p:spPr>
          <a:xfrm>
            <a:off x="1421663" y="5472775"/>
            <a:ext cx="1262654" cy="400110"/>
          </a:xfrm>
          <a:prstGeom prst="rect">
            <a:avLst/>
          </a:prstGeom>
        </p:spPr>
        <p:txBody>
          <a:bodyPr wrap="none">
            <a:spAutoFit/>
          </a:bodyPr>
          <a:lstStyle/>
          <a:p>
            <a:pPr algn="r"/>
            <a:r>
              <a:rPr lang="en-US" sz="2000" b="1" dirty="0">
                <a:solidFill>
                  <a:schemeClr val="tx1">
                    <a:lumMod val="75000"/>
                    <a:lumOff val="25000"/>
                  </a:schemeClr>
                </a:solidFill>
              </a:rPr>
              <a:t>Examples:</a:t>
            </a:r>
            <a:endParaRPr lang="en-US" sz="1200" b="1" dirty="0"/>
          </a:p>
        </p:txBody>
      </p:sp>
      <p:sp>
        <p:nvSpPr>
          <p:cNvPr id="15" name="Rectangle 14"/>
          <p:cNvSpPr/>
          <p:nvPr/>
        </p:nvSpPr>
        <p:spPr>
          <a:xfrm>
            <a:off x="6152327" y="5472775"/>
            <a:ext cx="2180725" cy="400110"/>
          </a:xfrm>
          <a:prstGeom prst="rect">
            <a:avLst/>
          </a:prstGeom>
        </p:spPr>
        <p:txBody>
          <a:bodyPr wrap="none">
            <a:spAutoFit/>
          </a:bodyPr>
          <a:lstStyle/>
          <a:p>
            <a:pPr algn="ctr"/>
            <a:r>
              <a:rPr lang="en-US" sz="2000" dirty="0">
                <a:solidFill>
                  <a:schemeClr val="tx1">
                    <a:lumMod val="75000"/>
                    <a:lumOff val="25000"/>
                  </a:schemeClr>
                </a:solidFill>
              </a:rPr>
              <a:t>Constant Reaching</a:t>
            </a:r>
            <a:endParaRPr lang="en-US" sz="1200" dirty="0"/>
          </a:p>
        </p:txBody>
      </p:sp>
      <p:sp>
        <p:nvSpPr>
          <p:cNvPr id="16" name="Rectangle 15"/>
          <p:cNvSpPr/>
          <p:nvPr/>
        </p:nvSpPr>
        <p:spPr>
          <a:xfrm>
            <a:off x="8613123" y="5472775"/>
            <a:ext cx="3155864" cy="400110"/>
          </a:xfrm>
          <a:prstGeom prst="rect">
            <a:avLst/>
          </a:prstGeom>
        </p:spPr>
        <p:txBody>
          <a:bodyPr wrap="none">
            <a:spAutoFit/>
          </a:bodyPr>
          <a:lstStyle/>
          <a:p>
            <a:pPr algn="ctr"/>
            <a:r>
              <a:rPr lang="en-US" sz="2000" dirty="0">
                <a:solidFill>
                  <a:schemeClr val="tx1">
                    <a:lumMod val="75000"/>
                    <a:lumOff val="25000"/>
                  </a:schemeClr>
                </a:solidFill>
              </a:rPr>
              <a:t>Rapid Use of Hands &amp; Wrists</a:t>
            </a:r>
            <a:endParaRPr lang="en-US" sz="1200" dirty="0"/>
          </a:p>
        </p:txBody>
      </p:sp>
      <p:sp>
        <p:nvSpPr>
          <p:cNvPr id="17" name="Rectangle 16"/>
          <p:cNvSpPr/>
          <p:nvPr/>
        </p:nvSpPr>
        <p:spPr>
          <a:xfrm>
            <a:off x="2991177" y="5472775"/>
            <a:ext cx="2451179" cy="400110"/>
          </a:xfrm>
          <a:prstGeom prst="rect">
            <a:avLst/>
          </a:prstGeom>
        </p:spPr>
        <p:txBody>
          <a:bodyPr wrap="square">
            <a:spAutoFit/>
          </a:bodyPr>
          <a:lstStyle/>
          <a:p>
            <a:pPr algn="ctr"/>
            <a:r>
              <a:rPr lang="en-US" sz="2000" dirty="0">
                <a:solidFill>
                  <a:schemeClr val="tx1">
                    <a:lumMod val="75000"/>
                    <a:lumOff val="25000"/>
                  </a:schemeClr>
                </a:solidFill>
              </a:rPr>
              <a:t>Frequent Lifting</a:t>
            </a:r>
            <a:endParaRPr lang="en-US" sz="1200" dirty="0"/>
          </a:p>
        </p:txBody>
      </p:sp>
      <p:grpSp>
        <p:nvGrpSpPr>
          <p:cNvPr id="8" name="Group 7" descr="Stick figures representing repetitive lifting">
            <a:extLst>
              <a:ext uri="{FF2B5EF4-FFF2-40B4-BE49-F238E27FC236}">
                <a16:creationId xmlns:a16="http://schemas.microsoft.com/office/drawing/2014/main" id="{0918005E-1088-4538-8559-C8AC06543113}"/>
              </a:ext>
            </a:extLst>
          </p:cNvPr>
          <p:cNvGrpSpPr/>
          <p:nvPr/>
        </p:nvGrpSpPr>
        <p:grpSpPr bwMode="ltGray">
          <a:xfrm>
            <a:off x="2991177" y="3437632"/>
            <a:ext cx="2451180" cy="1864885"/>
            <a:chOff x="2991177" y="3437632"/>
            <a:chExt cx="2451180" cy="1864885"/>
          </a:xfrm>
        </p:grpSpPr>
        <p:sp>
          <p:nvSpPr>
            <p:cNvPr id="19" name="Oval 18"/>
            <p:cNvSpPr>
              <a:spLocks noChangeAspect="1"/>
            </p:cNvSpPr>
            <p:nvPr/>
          </p:nvSpPr>
          <p:spPr bwMode="ltGray">
            <a:xfrm>
              <a:off x="4205103" y="3452199"/>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a:spLocks noChangeAspect="1"/>
            </p:cNvSpPr>
            <p:nvPr/>
          </p:nvSpPr>
          <p:spPr bwMode="ltGray">
            <a:xfrm>
              <a:off x="4205103" y="4342396"/>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descr="Stick figures representing repetitive lifting">
              <a:extLst>
                <a:ext uri="{FF2B5EF4-FFF2-40B4-BE49-F238E27FC236}">
                  <a16:creationId xmlns:a16="http://schemas.microsoft.com/office/drawing/2014/main" id="{6EE135B2-44AB-4B10-A17F-797E75F477AA}"/>
                </a:ext>
              </a:extLst>
            </p:cNvPr>
            <p:cNvGrpSpPr/>
            <p:nvPr/>
          </p:nvGrpSpPr>
          <p:grpSpPr bwMode="ltGray">
            <a:xfrm>
              <a:off x="2991177" y="3437632"/>
              <a:ext cx="2451180" cy="1864885"/>
              <a:chOff x="2991177" y="3437632"/>
              <a:chExt cx="2451180" cy="1864885"/>
            </a:xfrm>
          </p:grpSpPr>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bwMode="ltGray">
              <a:xfrm>
                <a:off x="2991177" y="3437632"/>
                <a:ext cx="764458" cy="914400"/>
              </a:xfrm>
              <a:prstGeom prst="rect">
                <a:avLst/>
              </a:prstGeom>
            </p:spPr>
          </p:pic>
          <p:pic>
            <p:nvPicPr>
              <p:cNvPr id="26" name="Picture 2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bwMode="ltGray">
              <a:xfrm>
                <a:off x="3827940" y="3437632"/>
                <a:ext cx="764458" cy="914400"/>
              </a:xfrm>
              <a:prstGeom prst="rect">
                <a:avLst/>
              </a:prstGeom>
            </p:spPr>
          </p:pic>
          <p:pic>
            <p:nvPicPr>
              <p:cNvPr id="27" name="Picture 2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bwMode="ltGray">
              <a:xfrm>
                <a:off x="4677899" y="3437632"/>
                <a:ext cx="764458" cy="914400"/>
              </a:xfrm>
              <a:prstGeom prst="rect">
                <a:avLst/>
              </a:prstGeom>
            </p:spPr>
          </p:pic>
          <p:pic>
            <p:nvPicPr>
              <p:cNvPr id="29" name="Picture 2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bwMode="ltGray">
              <a:xfrm>
                <a:off x="2991177" y="4388117"/>
                <a:ext cx="764458" cy="914400"/>
              </a:xfrm>
              <a:prstGeom prst="rect">
                <a:avLst/>
              </a:prstGeom>
            </p:spPr>
          </p:pic>
          <p:pic>
            <p:nvPicPr>
              <p:cNvPr id="30" name="Picture 29"/>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bwMode="ltGray">
              <a:xfrm>
                <a:off x="3827940" y="4388117"/>
                <a:ext cx="764458" cy="914400"/>
              </a:xfrm>
              <a:prstGeom prst="rect">
                <a:avLst/>
              </a:prstGeom>
            </p:spPr>
          </p:pic>
          <p:pic>
            <p:nvPicPr>
              <p:cNvPr id="31" name="Picture 3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bwMode="ltGray">
              <a:xfrm>
                <a:off x="4677899" y="4388117"/>
                <a:ext cx="764458" cy="914400"/>
              </a:xfrm>
              <a:prstGeom prst="rect">
                <a:avLst/>
              </a:prstGeom>
            </p:spPr>
          </p:pic>
        </p:grpSp>
      </p:grpSp>
      <p:pic>
        <p:nvPicPr>
          <p:cNvPr id="12" name="Picture 11" descr="Stick figure representing typi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bwMode="ltGray">
          <a:xfrm>
            <a:off x="9406279" y="3615350"/>
            <a:ext cx="1569553" cy="1595713"/>
          </a:xfrm>
          <a:prstGeom prst="rect">
            <a:avLst/>
          </a:prstGeom>
        </p:spPr>
      </p:pic>
      <p:sp>
        <p:nvSpPr>
          <p:cNvPr id="36" name="Slide Number Placeholder 35"/>
          <p:cNvSpPr>
            <a:spLocks noGrp="1"/>
          </p:cNvSpPr>
          <p:nvPr>
            <p:ph type="sldNum" sz="quarter" idx="12"/>
          </p:nvPr>
        </p:nvSpPr>
        <p:spPr/>
        <p:txBody>
          <a:bodyPr/>
          <a:lstStyle/>
          <a:p>
            <a:fld id="{E5A08E0C-470D-4DAC-8534-76A0BAF8E78E}" type="slidenum">
              <a:rPr lang="en-US" smtClean="0"/>
              <a:t>20</a:t>
            </a:fld>
            <a:endParaRPr lang="en-US"/>
          </a:p>
        </p:txBody>
      </p:sp>
      <p:grpSp>
        <p:nvGrpSpPr>
          <p:cNvPr id="7" name="Group 6" descr="Stick figures representing repetitive reaching">
            <a:extLst>
              <a:ext uri="{FF2B5EF4-FFF2-40B4-BE49-F238E27FC236}">
                <a16:creationId xmlns:a16="http://schemas.microsoft.com/office/drawing/2014/main" id="{98C2D583-473C-45D8-84AD-B32A5B1FDEFC}"/>
              </a:ext>
            </a:extLst>
          </p:cNvPr>
          <p:cNvGrpSpPr/>
          <p:nvPr/>
        </p:nvGrpSpPr>
        <p:grpSpPr bwMode="ltGray">
          <a:xfrm>
            <a:off x="6260786" y="3465625"/>
            <a:ext cx="2109399" cy="1576895"/>
            <a:chOff x="6260786" y="3465625"/>
            <a:chExt cx="2109399" cy="1576895"/>
          </a:xfrm>
        </p:grpSpPr>
        <p:sp>
          <p:nvSpPr>
            <p:cNvPr id="38" name="Rounded Rectangle 37"/>
            <p:cNvSpPr/>
            <p:nvPr/>
          </p:nvSpPr>
          <p:spPr bwMode="ltGray">
            <a:xfrm>
              <a:off x="6321502" y="4021035"/>
              <a:ext cx="357291" cy="1005840"/>
            </a:xfrm>
            <a:prstGeom prst="roundRect">
              <a:avLst>
                <a:gd name="adj" fmla="val 4733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ounded Rectangle 38"/>
            <p:cNvSpPr/>
            <p:nvPr/>
          </p:nvSpPr>
          <p:spPr bwMode="ltGray">
            <a:xfrm rot="2280000">
              <a:off x="6683300" y="3646808"/>
              <a:ext cx="155448" cy="640080"/>
            </a:xfrm>
            <a:prstGeom prst="roundRect">
              <a:avLst>
                <a:gd name="adj" fmla="val 50000"/>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a:spLocks noChangeAspect="1"/>
            </p:cNvSpPr>
            <p:nvPr/>
          </p:nvSpPr>
          <p:spPr bwMode="ltGray">
            <a:xfrm>
              <a:off x="6317431" y="3632017"/>
              <a:ext cx="365760" cy="36576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43"/>
            <p:cNvSpPr/>
            <p:nvPr/>
          </p:nvSpPr>
          <p:spPr bwMode="ltGray">
            <a:xfrm>
              <a:off x="7929690" y="4021035"/>
              <a:ext cx="357291" cy="1005840"/>
            </a:xfrm>
            <a:prstGeom prst="roundRect">
              <a:avLst>
                <a:gd name="adj" fmla="val 4733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ounded Rectangle 44"/>
            <p:cNvSpPr/>
            <p:nvPr/>
          </p:nvSpPr>
          <p:spPr bwMode="ltGray">
            <a:xfrm rot="-2700000">
              <a:off x="7927800" y="3711192"/>
              <a:ext cx="155448" cy="640080"/>
            </a:xfrm>
            <a:prstGeom prst="roundRect">
              <a:avLst>
                <a:gd name="adj" fmla="val 50000"/>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a:spLocks noChangeAspect="1"/>
            </p:cNvSpPr>
            <p:nvPr/>
          </p:nvSpPr>
          <p:spPr bwMode="ltGray">
            <a:xfrm>
              <a:off x="7925619" y="3632017"/>
              <a:ext cx="365760" cy="36576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ounded Rectangle 46"/>
            <p:cNvSpPr/>
            <p:nvPr/>
          </p:nvSpPr>
          <p:spPr bwMode="ltGray">
            <a:xfrm>
              <a:off x="7151690" y="4036680"/>
              <a:ext cx="357291" cy="1005840"/>
            </a:xfrm>
            <a:prstGeom prst="roundRect">
              <a:avLst>
                <a:gd name="adj" fmla="val 4733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ounded Rectangle 47"/>
            <p:cNvSpPr/>
            <p:nvPr/>
          </p:nvSpPr>
          <p:spPr bwMode="ltGray">
            <a:xfrm rot="8611336">
              <a:off x="7402789" y="4024905"/>
              <a:ext cx="155448" cy="557291"/>
            </a:xfrm>
            <a:prstGeom prst="roundRect">
              <a:avLst>
                <a:gd name="adj" fmla="val 50000"/>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a:spLocks noChangeAspect="1"/>
            </p:cNvSpPr>
            <p:nvPr/>
          </p:nvSpPr>
          <p:spPr bwMode="ltGray">
            <a:xfrm>
              <a:off x="7147619" y="3647662"/>
              <a:ext cx="365760" cy="36576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E394C990-9D8E-4246-AE4B-0F40A640B29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bwMode="ltGray">
            <a:xfrm>
              <a:off x="6260786" y="3465625"/>
              <a:ext cx="2109399" cy="1121761"/>
            </a:xfrm>
            <a:prstGeom prst="rect">
              <a:avLst/>
            </a:prstGeom>
          </p:spPr>
        </p:pic>
      </p:grpSp>
    </p:spTree>
    <p:extLst>
      <p:ext uri="{BB962C8B-B14F-4D97-AF65-F5344CB8AC3E}">
        <p14:creationId xmlns:p14="http://schemas.microsoft.com/office/powerpoint/2010/main" val="18471580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Can Cause Cumulative Trauma, Pain, or Injury?</a:t>
            </a:r>
            <a:endParaRPr lang="en-US" b="0" dirty="0"/>
          </a:p>
        </p:txBody>
      </p:sp>
      <p:sp>
        <p:nvSpPr>
          <p:cNvPr id="3" name="Content Placeholder 2"/>
          <p:cNvSpPr>
            <a:spLocks noGrp="1"/>
          </p:cNvSpPr>
          <p:nvPr>
            <p:ph idx="1"/>
          </p:nvPr>
        </p:nvSpPr>
        <p:spPr>
          <a:xfrm>
            <a:off x="1097280" y="1763154"/>
            <a:ext cx="11014208" cy="4023360"/>
          </a:xfrm>
        </p:spPr>
        <p:txBody>
          <a:bodyPr/>
          <a:lstStyle/>
          <a:p>
            <a:r>
              <a:rPr lang="en-US" spc="-30" dirty="0"/>
              <a:t>Repetitively using the same body part</a:t>
            </a:r>
          </a:p>
        </p:txBody>
      </p:sp>
      <p:graphicFrame>
        <p:nvGraphicFramePr>
          <p:cNvPr id="16" name="Chart 15">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1342644421"/>
              </p:ext>
            </p:extLst>
          </p:nvPr>
        </p:nvGraphicFramePr>
        <p:xfrm>
          <a:off x="625255" y="3268419"/>
          <a:ext cx="5541264" cy="258109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1" name="Chart 120">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4077029464"/>
              </p:ext>
            </p:extLst>
          </p:nvPr>
        </p:nvGraphicFramePr>
        <p:xfrm>
          <a:off x="6144525" y="3268419"/>
          <a:ext cx="5544264" cy="2581090"/>
        </p:xfrm>
        <a:graphic>
          <a:graphicData uri="http://schemas.openxmlformats.org/drawingml/2006/chart">
            <c:chart xmlns:c="http://schemas.openxmlformats.org/drawingml/2006/chart" xmlns:r="http://schemas.openxmlformats.org/officeDocument/2006/relationships" r:id="rId3"/>
          </a:graphicData>
        </a:graphic>
      </p:graphicFrame>
      <p:grpSp>
        <p:nvGrpSpPr>
          <p:cNvPr id="4" name="Group 3" descr="Figure demonstrating a work/rest pattern that is less likely to cause cumulative trauma due to wear-and-tear of soft tissue">
            <a:extLst>
              <a:ext uri="{FF2B5EF4-FFF2-40B4-BE49-F238E27FC236}">
                <a16:creationId xmlns:a16="http://schemas.microsoft.com/office/drawing/2014/main" id="{1BC60BA8-B567-4ACC-B91D-257B985C2E2A}"/>
              </a:ext>
            </a:extLst>
          </p:cNvPr>
          <p:cNvGrpSpPr/>
          <p:nvPr/>
        </p:nvGrpSpPr>
        <p:grpSpPr>
          <a:xfrm>
            <a:off x="872998" y="3548377"/>
            <a:ext cx="5033815" cy="1695452"/>
            <a:chOff x="872998" y="3548377"/>
            <a:chExt cx="5033815" cy="1695452"/>
          </a:xfrm>
        </p:grpSpPr>
        <p:pic>
          <p:nvPicPr>
            <p:cNvPr id="8194" name="Picture 2" descr="https://o.remove.bg/downloads/f3b9c148-1f4a-47bf-8496-b5fd98e47871/Stick_Figure_03-removebg-preview.png"/>
            <p:cNvPicPr>
              <a:picLocks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164678" y="4512309"/>
              <a:ext cx="548640" cy="731520"/>
            </a:xfrm>
            <a:prstGeom prst="rect">
              <a:avLst/>
            </a:prstGeom>
            <a:noFill/>
            <a:extLst>
              <a:ext uri="{909E8E84-426E-40DD-AFC4-6F175D3DCCD1}">
                <a14:hiddenFill xmlns:a14="http://schemas.microsoft.com/office/drawing/2010/main">
                  <a:solidFill>
                    <a:srgbClr val="FFFFFF"/>
                  </a:solidFill>
                </a14:hiddenFill>
              </a:ext>
            </a:extLst>
          </p:spPr>
        </p:pic>
        <p:pic>
          <p:nvPicPr>
            <p:cNvPr id="118" name="Picture 2" descr="https://o.remove.bg/downloads/f3b9c148-1f4a-47bf-8496-b5fd98e47871/Stick_Figure_03-removebg-preview.png"/>
            <p:cNvPicPr>
              <a:picLocks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541823" y="4512309"/>
              <a:ext cx="548640" cy="731520"/>
            </a:xfrm>
            <a:prstGeom prst="rect">
              <a:avLst/>
            </a:prstGeom>
            <a:noFill/>
            <a:extLst>
              <a:ext uri="{909E8E84-426E-40DD-AFC4-6F175D3DCCD1}">
                <a14:hiddenFill xmlns:a14="http://schemas.microsoft.com/office/drawing/2010/main">
                  <a:solidFill>
                    <a:srgbClr val="FFFFFF"/>
                  </a:solidFill>
                </a14:hiddenFill>
              </a:ext>
            </a:extLst>
          </p:spPr>
        </p:pic>
        <p:pic>
          <p:nvPicPr>
            <p:cNvPr id="119" name="Picture 2" descr="https://o.remove.bg/downloads/f3b9c148-1f4a-47bf-8496-b5fd98e47871/Stick_Figure_03-removebg-preview.png"/>
            <p:cNvPicPr>
              <a:picLocks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845032" y="4512309"/>
              <a:ext cx="548640" cy="731520"/>
            </a:xfrm>
            <a:prstGeom prst="rect">
              <a:avLst/>
            </a:prstGeom>
            <a:noFill/>
            <a:extLst>
              <a:ext uri="{909E8E84-426E-40DD-AFC4-6F175D3DCCD1}">
                <a14:hiddenFill xmlns:a14="http://schemas.microsoft.com/office/drawing/2010/main">
                  <a:solidFill>
                    <a:srgbClr val="FFFFFF"/>
                  </a:solidFill>
                </a14:hiddenFill>
              </a:ext>
            </a:extLst>
          </p:spPr>
        </p:pic>
        <p:pic>
          <p:nvPicPr>
            <p:cNvPr id="120" name="Picture 2" descr="https://o.remove.bg/downloads/f3b9c148-1f4a-47bf-8496-b5fd98e47871/Stick_Figure_03-removebg-preview.png"/>
            <p:cNvPicPr>
              <a:picLocks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032336" y="4512309"/>
              <a:ext cx="548640" cy="731520"/>
            </a:xfrm>
            <a:prstGeom prst="rect">
              <a:avLst/>
            </a:prstGeom>
            <a:noFill/>
            <a:extLst>
              <a:ext uri="{909E8E84-426E-40DD-AFC4-6F175D3DCCD1}">
                <a14:hiddenFill xmlns:a14="http://schemas.microsoft.com/office/drawing/2010/main">
                  <a:solidFill>
                    <a:srgbClr val="FFFFFF"/>
                  </a:solidFill>
                </a14:hiddenFill>
              </a:ext>
            </a:extLst>
          </p:spPr>
        </p:pic>
        <p:cxnSp>
          <p:nvCxnSpPr>
            <p:cNvPr id="8192" name="Straight Connector 8191"/>
            <p:cNvCxnSpPr/>
            <p:nvPr/>
          </p:nvCxnSpPr>
          <p:spPr>
            <a:xfrm flipV="1">
              <a:off x="872998" y="3838750"/>
              <a:ext cx="5029200" cy="8627"/>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36" name="Rectangle 135"/>
            <p:cNvSpPr/>
            <p:nvPr/>
          </p:nvSpPr>
          <p:spPr>
            <a:xfrm>
              <a:off x="940280" y="3548377"/>
              <a:ext cx="4961917" cy="276999"/>
            </a:xfrm>
            <a:prstGeom prst="rect">
              <a:avLst/>
            </a:prstGeom>
          </p:spPr>
          <p:txBody>
            <a:bodyPr wrap="square">
              <a:spAutoFit/>
            </a:bodyPr>
            <a:lstStyle/>
            <a:p>
              <a:pPr algn="ctr"/>
              <a:r>
                <a:rPr lang="en-US" sz="1200" b="1" dirty="0"/>
                <a:t>Amount of cumulative trauma that does not lead to injury</a:t>
              </a:r>
              <a:endParaRPr lang="en-US" sz="900" b="1" dirty="0"/>
            </a:p>
          </p:txBody>
        </p:sp>
        <p:sp>
          <p:nvSpPr>
            <p:cNvPr id="8195" name="Up-Down Arrow 8194"/>
            <p:cNvSpPr/>
            <p:nvPr/>
          </p:nvSpPr>
          <p:spPr>
            <a:xfrm>
              <a:off x="3398499" y="3902908"/>
              <a:ext cx="91440" cy="548640"/>
            </a:xfrm>
            <a:prstGeom prst="upDownArrow">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ectangle 148"/>
            <p:cNvSpPr/>
            <p:nvPr/>
          </p:nvSpPr>
          <p:spPr>
            <a:xfrm>
              <a:off x="875626" y="4053559"/>
              <a:ext cx="5031187" cy="233397"/>
            </a:xfrm>
            <a:prstGeom prst="rect">
              <a:avLst/>
            </a:prstGeom>
            <a:solidFill>
              <a:srgbClr val="00B050">
                <a:alpha val="50196"/>
              </a:srgbClr>
            </a:solidFill>
          </p:spPr>
          <p:txBody>
            <a:bodyPr wrap="square">
              <a:spAutoFit/>
            </a:bodyPr>
            <a:lstStyle/>
            <a:p>
              <a:pPr algn="ctr">
                <a:lnSpc>
                  <a:spcPts val="1100"/>
                </a:lnSpc>
              </a:pPr>
              <a:r>
                <a:rPr lang="en-US" sz="1100" b="1" dirty="0"/>
                <a:t>Work Demands &lt; Tolerance</a:t>
              </a:r>
              <a:endParaRPr lang="en-US" sz="800" b="1" dirty="0"/>
            </a:p>
          </p:txBody>
        </p:sp>
      </p:grpSp>
      <p:sp>
        <p:nvSpPr>
          <p:cNvPr id="152" name="Rectangle 151"/>
          <p:cNvSpPr/>
          <p:nvPr/>
        </p:nvSpPr>
        <p:spPr>
          <a:xfrm>
            <a:off x="703815" y="2536467"/>
            <a:ext cx="10808852" cy="592470"/>
          </a:xfrm>
          <a:prstGeom prst="rect">
            <a:avLst/>
          </a:prstGeom>
          <a:ln>
            <a:solidFill>
              <a:schemeClr val="bg1">
                <a:lumMod val="75000"/>
              </a:schemeClr>
            </a:solidFill>
          </a:ln>
        </p:spPr>
        <p:txBody>
          <a:bodyPr wrap="square">
            <a:spAutoFit/>
          </a:bodyPr>
          <a:lstStyle/>
          <a:p>
            <a:pPr>
              <a:lnSpc>
                <a:spcPts val="1800"/>
              </a:lnSpc>
              <a:spcAft>
                <a:spcPts val="300"/>
              </a:spcAft>
            </a:pPr>
            <a:r>
              <a:rPr lang="en-US" sz="1600" u="sng" dirty="0">
                <a:solidFill>
                  <a:schemeClr val="tx1">
                    <a:lumMod val="75000"/>
                    <a:lumOff val="25000"/>
                  </a:schemeClr>
                </a:solidFill>
              </a:rPr>
              <a:t>This is a risk factor because:</a:t>
            </a:r>
          </a:p>
          <a:p>
            <a:pPr marL="176213" indent="-176213">
              <a:lnSpc>
                <a:spcPts val="1800"/>
              </a:lnSpc>
              <a:spcAft>
                <a:spcPts val="300"/>
              </a:spcAft>
              <a:buFont typeface="Arial" panose="020B0604020202020204" pitchFamily="34" charset="0"/>
              <a:buChar char="•"/>
            </a:pPr>
            <a:r>
              <a:rPr lang="en-US" sz="1600" dirty="0">
                <a:solidFill>
                  <a:schemeClr val="tx1">
                    <a:lumMod val="75000"/>
                    <a:lumOff val="25000"/>
                  </a:schemeClr>
                </a:solidFill>
              </a:rPr>
              <a:t>Over a period of time, the body has less ability to withstand the demands of the job if there is not enough recovery time</a:t>
            </a:r>
          </a:p>
        </p:txBody>
      </p:sp>
      <p:grpSp>
        <p:nvGrpSpPr>
          <p:cNvPr id="5" name="Group 4" descr="Figure demonstrating a work/rest pattern that is more likely to cause cumulative trauma due to wear-and-tear of soft tissue">
            <a:extLst>
              <a:ext uri="{FF2B5EF4-FFF2-40B4-BE49-F238E27FC236}">
                <a16:creationId xmlns:a16="http://schemas.microsoft.com/office/drawing/2014/main" id="{63A4E298-90E5-4F6D-A340-FFAC099DDCC7}"/>
              </a:ext>
            </a:extLst>
          </p:cNvPr>
          <p:cNvGrpSpPr/>
          <p:nvPr/>
        </p:nvGrpSpPr>
        <p:grpSpPr>
          <a:xfrm>
            <a:off x="4875855" y="3787582"/>
            <a:ext cx="6645024" cy="1456247"/>
            <a:chOff x="4875855" y="3787582"/>
            <a:chExt cx="6645024" cy="1456247"/>
          </a:xfrm>
        </p:grpSpPr>
        <p:pic>
          <p:nvPicPr>
            <p:cNvPr id="126" name="Picture 2" descr="https://o.remove.bg/downloads/f3b9c148-1f4a-47bf-8496-b5fd98e47871/Stick_Figure_03-removebg-preview.png"/>
            <p:cNvPicPr>
              <a:picLocks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466995" y="4512309"/>
              <a:ext cx="548640" cy="731520"/>
            </a:xfrm>
            <a:prstGeom prst="rect">
              <a:avLst/>
            </a:prstGeom>
            <a:noFill/>
            <a:extLst>
              <a:ext uri="{909E8E84-426E-40DD-AFC4-6F175D3DCCD1}">
                <a14:hiddenFill xmlns:a14="http://schemas.microsoft.com/office/drawing/2010/main">
                  <a:solidFill>
                    <a:srgbClr val="FFFFFF"/>
                  </a:solidFill>
                </a14:hiddenFill>
              </a:ext>
            </a:extLst>
          </p:spPr>
        </p:pic>
        <p:pic>
          <p:nvPicPr>
            <p:cNvPr id="127" name="Picture 2" descr="https://o.remove.bg/downloads/f3b9c148-1f4a-47bf-8496-b5fd98e47871/Stick_Figure_03-removebg-preview.png"/>
            <p:cNvPicPr>
              <a:picLocks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101603" y="4512309"/>
              <a:ext cx="548640" cy="731520"/>
            </a:xfrm>
            <a:prstGeom prst="rect">
              <a:avLst/>
            </a:prstGeom>
            <a:noFill/>
            <a:extLst>
              <a:ext uri="{909E8E84-426E-40DD-AFC4-6F175D3DCCD1}">
                <a14:hiddenFill xmlns:a14="http://schemas.microsoft.com/office/drawing/2010/main">
                  <a:solidFill>
                    <a:srgbClr val="FFFFFF"/>
                  </a:solidFill>
                </a14:hiddenFill>
              </a:ext>
            </a:extLst>
          </p:spPr>
        </p:pic>
        <p:pic>
          <p:nvPicPr>
            <p:cNvPr id="128" name="Picture 2" descr="https://o.remove.bg/downloads/f3b9c148-1f4a-47bf-8496-b5fd98e47871/Stick_Figure_03-removebg-preview.png"/>
            <p:cNvPicPr>
              <a:picLocks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712518" y="4512309"/>
              <a:ext cx="548640" cy="731520"/>
            </a:xfrm>
            <a:prstGeom prst="rect">
              <a:avLst/>
            </a:prstGeom>
            <a:noFill/>
            <a:extLst>
              <a:ext uri="{909E8E84-426E-40DD-AFC4-6F175D3DCCD1}">
                <a14:hiddenFill xmlns:a14="http://schemas.microsoft.com/office/drawing/2010/main">
                  <a:solidFill>
                    <a:srgbClr val="FFFFFF"/>
                  </a:solidFill>
                </a14:hiddenFill>
              </a:ext>
            </a:extLst>
          </p:spPr>
        </p:pic>
        <p:pic>
          <p:nvPicPr>
            <p:cNvPr id="129" name="Picture 2" descr="https://o.remove.bg/downloads/f3b9c148-1f4a-47bf-8496-b5fd98e47871/Stick_Figure_03-removebg-preview.png"/>
            <p:cNvPicPr>
              <a:picLocks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302609" y="4512309"/>
              <a:ext cx="548640" cy="731520"/>
            </a:xfrm>
            <a:prstGeom prst="rect">
              <a:avLst/>
            </a:prstGeom>
            <a:noFill/>
            <a:extLst>
              <a:ext uri="{909E8E84-426E-40DD-AFC4-6F175D3DCCD1}">
                <a14:hiddenFill xmlns:a14="http://schemas.microsoft.com/office/drawing/2010/main">
                  <a:solidFill>
                    <a:srgbClr val="FFFFFF"/>
                  </a:solidFill>
                </a14:hiddenFill>
              </a:ext>
            </a:extLst>
          </p:spPr>
        </p:pic>
        <p:pic>
          <p:nvPicPr>
            <p:cNvPr id="130" name="Picture 2" descr="https://o.remove.bg/downloads/f3b9c148-1f4a-47bf-8496-b5fd98e47871/Stick_Figure_03-removebg-preview.png"/>
            <p:cNvPicPr>
              <a:picLocks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932916" y="4512309"/>
              <a:ext cx="548640" cy="731520"/>
            </a:xfrm>
            <a:prstGeom prst="rect">
              <a:avLst/>
            </a:prstGeom>
            <a:noFill/>
            <a:extLst>
              <a:ext uri="{909E8E84-426E-40DD-AFC4-6F175D3DCCD1}">
                <a14:hiddenFill xmlns:a14="http://schemas.microsoft.com/office/drawing/2010/main">
                  <a:solidFill>
                    <a:srgbClr val="FFFFFF"/>
                  </a:solidFill>
                </a14:hiddenFill>
              </a:ext>
            </a:extLst>
          </p:spPr>
        </p:pic>
        <p:pic>
          <p:nvPicPr>
            <p:cNvPr id="131" name="Picture 2" descr="https://o.remove.bg/downloads/f3b9c148-1f4a-47bf-8496-b5fd98e47871/Stick_Figure_03-removebg-preview.png"/>
            <p:cNvPicPr>
              <a:picLocks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9558900" y="4512309"/>
              <a:ext cx="548640" cy="731520"/>
            </a:xfrm>
            <a:prstGeom prst="rect">
              <a:avLst/>
            </a:prstGeom>
            <a:noFill/>
            <a:extLst>
              <a:ext uri="{909E8E84-426E-40DD-AFC4-6F175D3DCCD1}">
                <a14:hiddenFill xmlns:a14="http://schemas.microsoft.com/office/drawing/2010/main">
                  <a:solidFill>
                    <a:srgbClr val="FFFFFF"/>
                  </a:solidFill>
                </a14:hiddenFill>
              </a:ext>
            </a:extLst>
          </p:spPr>
        </p:pic>
        <p:pic>
          <p:nvPicPr>
            <p:cNvPr id="132" name="Picture 2" descr="https://o.remove.bg/downloads/f3b9c148-1f4a-47bf-8496-b5fd98e47871/Stick_Figure_03-removebg-preview.png"/>
            <p:cNvPicPr>
              <a:picLocks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0178443" y="4512309"/>
              <a:ext cx="548640" cy="731520"/>
            </a:xfrm>
            <a:prstGeom prst="rect">
              <a:avLst/>
            </a:prstGeom>
            <a:noFill/>
            <a:extLst>
              <a:ext uri="{909E8E84-426E-40DD-AFC4-6F175D3DCCD1}">
                <a14:hiddenFill xmlns:a14="http://schemas.microsoft.com/office/drawing/2010/main">
                  <a:solidFill>
                    <a:srgbClr val="FFFFFF"/>
                  </a:solidFill>
                </a14:hiddenFill>
              </a:ext>
            </a:extLst>
          </p:spPr>
        </p:pic>
        <p:pic>
          <p:nvPicPr>
            <p:cNvPr id="133" name="Picture 2" descr="https://o.remove.bg/downloads/f3b9c148-1f4a-47bf-8496-b5fd98e47871/Stick_Figure_03-removebg-preview.png"/>
            <p:cNvPicPr>
              <a:picLocks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0811667" y="4512309"/>
              <a:ext cx="548640" cy="731520"/>
            </a:xfrm>
            <a:prstGeom prst="rect">
              <a:avLst/>
            </a:prstGeom>
            <a:noFill/>
            <a:extLst>
              <a:ext uri="{909E8E84-426E-40DD-AFC4-6F175D3DCCD1}">
                <a14:hiddenFill xmlns:a14="http://schemas.microsoft.com/office/drawing/2010/main">
                  <a:solidFill>
                    <a:srgbClr val="FFFFFF"/>
                  </a:solidFill>
                </a14:hiddenFill>
              </a:ext>
            </a:extLst>
          </p:spPr>
        </p:pic>
        <p:sp>
          <p:nvSpPr>
            <p:cNvPr id="145" name="Up-Down Arrow 144"/>
            <p:cNvSpPr/>
            <p:nvPr/>
          </p:nvSpPr>
          <p:spPr>
            <a:xfrm>
              <a:off x="7041387" y="3902908"/>
              <a:ext cx="91440" cy="548640"/>
            </a:xfrm>
            <a:prstGeom prst="upDownArrow">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Up-Down Arrow 146"/>
            <p:cNvSpPr/>
            <p:nvPr/>
          </p:nvSpPr>
          <p:spPr>
            <a:xfrm>
              <a:off x="8297972" y="4058356"/>
              <a:ext cx="91440" cy="393192"/>
            </a:xfrm>
            <a:prstGeom prst="upDownArrow">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Up-Down Arrow 147"/>
            <p:cNvSpPr/>
            <p:nvPr/>
          </p:nvSpPr>
          <p:spPr>
            <a:xfrm>
              <a:off x="9376376" y="4286956"/>
              <a:ext cx="91440" cy="164592"/>
            </a:xfrm>
            <a:prstGeom prst="upDownArrow">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149"/>
            <p:cNvSpPr/>
            <p:nvPr/>
          </p:nvSpPr>
          <p:spPr>
            <a:xfrm>
              <a:off x="6443846" y="4243945"/>
              <a:ext cx="3146084" cy="233397"/>
            </a:xfrm>
            <a:prstGeom prst="rect">
              <a:avLst/>
            </a:prstGeom>
            <a:gradFill>
              <a:gsLst>
                <a:gs pos="22000">
                  <a:srgbClr val="00B050">
                    <a:alpha val="50000"/>
                  </a:srgbClr>
                </a:gs>
                <a:gs pos="95000">
                  <a:srgbClr val="FFFF00">
                    <a:alpha val="50000"/>
                  </a:srgbClr>
                </a:gs>
              </a:gsLst>
              <a:lin ang="0" scaled="0"/>
            </a:gradFill>
          </p:spPr>
          <p:txBody>
            <a:bodyPr wrap="square">
              <a:spAutoFit/>
            </a:bodyPr>
            <a:lstStyle/>
            <a:p>
              <a:pPr algn="ctr">
                <a:lnSpc>
                  <a:spcPts val="1100"/>
                </a:lnSpc>
              </a:pPr>
              <a:r>
                <a:rPr lang="en-US" sz="1100" b="1" dirty="0"/>
                <a:t>Work Demands &lt; Tolerance</a:t>
              </a:r>
              <a:endParaRPr lang="en-US" sz="800" b="1" dirty="0"/>
            </a:p>
          </p:txBody>
        </p:sp>
        <p:sp>
          <p:nvSpPr>
            <p:cNvPr id="8201" name="Rectangle 8200"/>
            <p:cNvSpPr/>
            <p:nvPr/>
          </p:nvSpPr>
          <p:spPr>
            <a:xfrm rot="480000">
              <a:off x="4875855" y="4022940"/>
              <a:ext cx="6645024" cy="602487"/>
            </a:xfrm>
            <a:prstGeom prst="rect">
              <a:avLst/>
            </a:prstGeom>
            <a:noFill/>
          </p:spPr>
          <p:txBody>
            <a:bodyPr wrap="none" lIns="91440" tIns="45720" rIns="91440" bIns="45720">
              <a:prstTxWarp prst="textArchUp">
                <a:avLst>
                  <a:gd name="adj" fmla="val 10620393"/>
                </a:avLst>
              </a:prstTxWarp>
              <a:spAutoFit/>
            </a:bodyPr>
            <a:lstStyle/>
            <a:p>
              <a:pPr lvl="0" algn="ctr"/>
              <a:r>
                <a:rPr lang="en-US" sz="1200" b="1" dirty="0"/>
                <a:t>Amount of cumulative trauma that does not lead to injury</a:t>
              </a:r>
            </a:p>
            <a:p>
              <a:pPr lvl="0" algn="ctr"/>
              <a:endParaRPr lang="en-US" sz="900" b="1" dirty="0"/>
            </a:p>
          </p:txBody>
        </p:sp>
        <p:sp>
          <p:nvSpPr>
            <p:cNvPr id="139" name="Rectangle 138"/>
            <p:cNvSpPr/>
            <p:nvPr/>
          </p:nvSpPr>
          <p:spPr>
            <a:xfrm>
              <a:off x="9592427" y="4243945"/>
              <a:ext cx="1920240" cy="233397"/>
            </a:xfrm>
            <a:prstGeom prst="rect">
              <a:avLst/>
            </a:prstGeom>
            <a:gradFill>
              <a:gsLst>
                <a:gs pos="0">
                  <a:srgbClr val="FFFF00">
                    <a:alpha val="50000"/>
                  </a:srgbClr>
                </a:gs>
                <a:gs pos="61000">
                  <a:srgbClr val="C00000">
                    <a:alpha val="50000"/>
                  </a:srgbClr>
                </a:gs>
              </a:gsLst>
              <a:lin ang="0" scaled="0"/>
            </a:gradFill>
          </p:spPr>
          <p:txBody>
            <a:bodyPr wrap="square">
              <a:spAutoFit/>
            </a:bodyPr>
            <a:lstStyle/>
            <a:p>
              <a:pPr>
                <a:lnSpc>
                  <a:spcPts val="1100"/>
                </a:lnSpc>
              </a:pPr>
              <a:r>
                <a:rPr lang="en-US" sz="1100" b="1" dirty="0"/>
                <a:t>Work Demands &gt; Tolerance</a:t>
              </a:r>
              <a:endParaRPr lang="en-US" sz="800" b="1" dirty="0"/>
            </a:p>
          </p:txBody>
        </p:sp>
        <p:pic>
          <p:nvPicPr>
            <p:cNvPr id="8200" name="Picture 8199"/>
            <p:cNvPicPr>
              <a:picLocks noChangeAspect="1"/>
            </p:cNvPicPr>
            <p:nvPr/>
          </p:nvPicPr>
          <p:blipFill rotWithShape="1">
            <a:blip r:embed="rId5" cstate="email">
              <a:extLst>
                <a:ext uri="{28A0092B-C50C-407E-A947-70E740481C1C}">
                  <a14:useLocalDpi xmlns:a14="http://schemas.microsoft.com/office/drawing/2010/main"/>
                </a:ext>
              </a:extLst>
            </a:blip>
            <a:srcRect l="61651" b="55078"/>
            <a:stretch/>
          </p:blipFill>
          <p:spPr>
            <a:xfrm>
              <a:off x="6452472" y="3787582"/>
              <a:ext cx="5051506" cy="1379520"/>
            </a:xfrm>
            <a:prstGeom prst="rect">
              <a:avLst/>
            </a:prstGeom>
          </p:spPr>
        </p:pic>
      </p:grpSp>
      <p:sp>
        <p:nvSpPr>
          <p:cNvPr id="8202" name="Slide Number Placeholder 8201"/>
          <p:cNvSpPr>
            <a:spLocks noGrp="1"/>
          </p:cNvSpPr>
          <p:nvPr>
            <p:ph type="sldNum" sz="quarter" idx="12"/>
          </p:nvPr>
        </p:nvSpPr>
        <p:spPr/>
        <p:txBody>
          <a:bodyPr/>
          <a:lstStyle/>
          <a:p>
            <a:fld id="{E5A08E0C-470D-4DAC-8534-76A0BAF8E78E}" type="slidenum">
              <a:rPr lang="en-US" smtClean="0"/>
              <a:t>21</a:t>
            </a:fld>
            <a:endParaRPr lang="en-US"/>
          </a:p>
        </p:txBody>
      </p:sp>
    </p:spTree>
    <p:extLst>
      <p:ext uri="{BB962C8B-B14F-4D97-AF65-F5344CB8AC3E}">
        <p14:creationId xmlns:p14="http://schemas.microsoft.com/office/powerpoint/2010/main" val="6026958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97279" y="758952"/>
            <a:ext cx="10902063" cy="3566160"/>
          </a:xfrm>
        </p:spPr>
        <p:txBody>
          <a:bodyPr/>
          <a:lstStyle/>
          <a:p>
            <a:r>
              <a:rPr lang="en-US" dirty="0"/>
              <a:t>What are Symptoms of Cumulative Trauma?</a:t>
            </a:r>
          </a:p>
        </p:txBody>
      </p:sp>
      <p:sp>
        <p:nvSpPr>
          <p:cNvPr id="5" name="Text Placeholder 4"/>
          <p:cNvSpPr>
            <a:spLocks noGrp="1"/>
          </p:cNvSpPr>
          <p:nvPr>
            <p:ph type="body" idx="1"/>
          </p:nvPr>
        </p:nvSpPr>
        <p:spPr/>
        <p:txBody>
          <a:bodyPr/>
          <a:lstStyle/>
          <a:p>
            <a:r>
              <a:rPr lang="en-US" dirty="0"/>
              <a:t>Indications of Wear and Tear on the Body</a:t>
            </a:r>
          </a:p>
        </p:txBody>
      </p:sp>
      <p:sp>
        <p:nvSpPr>
          <p:cNvPr id="2" name="Slide Number Placeholder 1"/>
          <p:cNvSpPr>
            <a:spLocks noGrp="1"/>
          </p:cNvSpPr>
          <p:nvPr>
            <p:ph type="sldNum" sz="quarter" idx="12"/>
          </p:nvPr>
        </p:nvSpPr>
        <p:spPr/>
        <p:txBody>
          <a:bodyPr/>
          <a:lstStyle/>
          <a:p>
            <a:fld id="{E5A08E0C-470D-4DAC-8534-76A0BAF8E78E}" type="slidenum">
              <a:rPr lang="en-US" smtClean="0"/>
              <a:t>22</a:t>
            </a:fld>
            <a:endParaRPr lang="en-US"/>
          </a:p>
        </p:txBody>
      </p:sp>
    </p:spTree>
    <p:extLst>
      <p:ext uri="{BB962C8B-B14F-4D97-AF65-F5344CB8AC3E}">
        <p14:creationId xmlns:p14="http://schemas.microsoft.com/office/powerpoint/2010/main" val="16538733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Symptoms of Cumulative Trauma</a:t>
            </a:r>
            <a:br>
              <a:rPr lang="en-US" dirty="0"/>
            </a:br>
            <a:r>
              <a:rPr lang="en-US" sz="4400" b="0" dirty="0"/>
              <a:t>Muscles</a:t>
            </a:r>
          </a:p>
        </p:txBody>
      </p:sp>
      <p:sp>
        <p:nvSpPr>
          <p:cNvPr id="3" name="Content Placeholder 2"/>
          <p:cNvSpPr>
            <a:spLocks noGrp="1"/>
          </p:cNvSpPr>
          <p:nvPr>
            <p:ph idx="1"/>
          </p:nvPr>
        </p:nvSpPr>
        <p:spPr>
          <a:xfrm>
            <a:off x="1097279" y="1845734"/>
            <a:ext cx="10194697" cy="4023360"/>
          </a:xfrm>
        </p:spPr>
        <p:txBody>
          <a:bodyPr/>
          <a:lstStyle/>
          <a:p>
            <a:r>
              <a:rPr lang="en-US" dirty="0"/>
              <a:t>Symptoms</a:t>
            </a:r>
          </a:p>
          <a:p>
            <a:pPr lvl="1"/>
            <a:r>
              <a:rPr lang="en-US" dirty="0"/>
              <a:t>Weakness, fatigue</a:t>
            </a:r>
          </a:p>
          <a:p>
            <a:pPr lvl="1"/>
            <a:r>
              <a:rPr lang="en-US" dirty="0"/>
              <a:t>Pain, tenderness</a:t>
            </a:r>
          </a:p>
          <a:p>
            <a:pPr lvl="1"/>
            <a:r>
              <a:rPr lang="en-US" dirty="0"/>
              <a:t>Spasms</a:t>
            </a:r>
          </a:p>
          <a:p>
            <a:r>
              <a:rPr lang="en-US" dirty="0"/>
              <a:t>Likely locations: </a:t>
            </a:r>
          </a:p>
          <a:p>
            <a:endParaRPr lang="en-US" sz="1400" dirty="0"/>
          </a:p>
          <a:p>
            <a:r>
              <a:rPr lang="en-US" dirty="0"/>
              <a:t>There is a lot of blood flow to our muscles,               so they can recover from injury very quickly</a:t>
            </a:r>
          </a:p>
        </p:txBody>
      </p:sp>
      <p:sp>
        <p:nvSpPr>
          <p:cNvPr id="22" name="Rectangle 24"/>
          <p:cNvSpPr>
            <a:spLocks noChangeArrowheads="1"/>
          </p:cNvSpPr>
          <p:nvPr/>
        </p:nvSpPr>
        <p:spPr bwMode="auto">
          <a:xfrm>
            <a:off x="9428672" y="1935384"/>
            <a:ext cx="230325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rgbClr val="7C5F1E"/>
              </a:buClr>
              <a:buSzPct val="80000"/>
              <a:buFont typeface="Wingdings 2" panose="05020102010507070707" pitchFamily="18" charset="2"/>
              <a:buChar char=""/>
              <a:defRPr sz="3200">
                <a:solidFill>
                  <a:schemeClr val="tx1"/>
                </a:solidFill>
                <a:latin typeface="Verdana" panose="020B0604030504040204" pitchFamily="34" charset="0"/>
              </a:defRPr>
            </a:lvl1pPr>
            <a:lvl2pPr marL="742950" indent="-285750">
              <a:spcBef>
                <a:spcPts val="550"/>
              </a:spcBef>
              <a:buClr>
                <a:srgbClr val="7C5F1E"/>
              </a:buClr>
              <a:buFont typeface="Verdana" panose="020B0604030504040204" pitchFamily="34" charset="0"/>
              <a:buChar char="◦"/>
              <a:defRPr sz="2800">
                <a:solidFill>
                  <a:schemeClr val="tx1"/>
                </a:solidFill>
                <a:latin typeface="Verdana" panose="020B0604030504040204" pitchFamily="34" charset="0"/>
              </a:defRPr>
            </a:lvl2pPr>
            <a:lvl3pPr marL="1143000" indent="-228600">
              <a:spcBef>
                <a:spcPct val="20000"/>
              </a:spcBef>
              <a:buClr>
                <a:srgbClr val="BA8F2D"/>
              </a:buClr>
              <a:buFont typeface="Wingdings 2" panose="05020102010507070707" pitchFamily="18" charset="2"/>
              <a:buChar char=""/>
              <a:defRPr sz="2400">
                <a:solidFill>
                  <a:schemeClr val="tx1"/>
                </a:solidFill>
                <a:latin typeface="Verdana" panose="020B0604030504040204" pitchFamily="34" charset="0"/>
              </a:defRPr>
            </a:lvl3pPr>
            <a:lvl4pPr marL="1600200" indent="-228600">
              <a:spcBef>
                <a:spcPct val="20000"/>
              </a:spcBef>
              <a:buClr>
                <a:srgbClr val="E8D19D"/>
              </a:buClr>
              <a:buFont typeface="Wingdings 2" panose="05020102010507070707" pitchFamily="18" charset="2"/>
              <a:buChar char=""/>
              <a:defRPr sz="2000">
                <a:solidFill>
                  <a:schemeClr val="tx1"/>
                </a:solidFill>
                <a:latin typeface="Verdana" panose="020B0604030504040204" pitchFamily="34" charset="0"/>
              </a:defRPr>
            </a:lvl4pPr>
            <a:lvl5pPr marL="2057400" indent="-228600">
              <a:spcBef>
                <a:spcPct val="20000"/>
              </a:spcBef>
              <a:buClr>
                <a:srgbClr val="EFE0BE"/>
              </a:buClr>
              <a:buFont typeface="Wingdings 2" panose="05020102010507070707" pitchFamily="18" charset="2"/>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9pPr>
          </a:lstStyle>
          <a:p>
            <a:pPr algn="ctr">
              <a:spcBef>
                <a:spcPct val="0"/>
              </a:spcBef>
              <a:buClrTx/>
              <a:buSzTx/>
              <a:buNone/>
            </a:pPr>
            <a:r>
              <a:rPr lang="en-US" sz="1600" b="1" dirty="0">
                <a:latin typeface="Arial" panose="020B0604020202020204" pitchFamily="34" charset="0"/>
                <a:cs typeface="Arial" panose="020B0604020202020204" pitchFamily="34" charset="0"/>
              </a:rPr>
              <a:t>Muscles</a:t>
            </a:r>
            <a:r>
              <a:rPr lang="en-US" sz="1600" dirty="0">
                <a:latin typeface="Arial" panose="020B0604020202020204" pitchFamily="34" charset="0"/>
                <a:cs typeface="Arial" panose="020B0604020202020204" pitchFamily="34" charset="0"/>
              </a:rPr>
              <a:t> generate force when they contract</a:t>
            </a:r>
          </a:p>
        </p:txBody>
      </p:sp>
      <p:sp>
        <p:nvSpPr>
          <p:cNvPr id="6" name="Slide Number Placeholder 5"/>
          <p:cNvSpPr>
            <a:spLocks noGrp="1"/>
          </p:cNvSpPr>
          <p:nvPr>
            <p:ph type="sldNum" sz="quarter" idx="12"/>
          </p:nvPr>
        </p:nvSpPr>
        <p:spPr/>
        <p:txBody>
          <a:bodyPr/>
          <a:lstStyle/>
          <a:p>
            <a:fld id="{E5A08E0C-470D-4DAC-8534-76A0BAF8E78E}" type="slidenum">
              <a:rPr lang="en-US" smtClean="0"/>
              <a:t>23</a:t>
            </a:fld>
            <a:endParaRPr lang="en-US"/>
          </a:p>
        </p:txBody>
      </p:sp>
      <p:sp>
        <p:nvSpPr>
          <p:cNvPr id="23" name="Rectangle 24"/>
          <p:cNvSpPr>
            <a:spLocks noChangeArrowheads="1"/>
          </p:cNvSpPr>
          <p:nvPr/>
        </p:nvSpPr>
        <p:spPr bwMode="auto">
          <a:xfrm>
            <a:off x="4720859" y="4841144"/>
            <a:ext cx="95127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rgbClr val="7C5F1E"/>
              </a:buClr>
              <a:buSzPct val="80000"/>
              <a:buFont typeface="Wingdings 2" panose="05020102010507070707" pitchFamily="18" charset="2"/>
              <a:buChar char=""/>
              <a:defRPr sz="3200">
                <a:solidFill>
                  <a:schemeClr val="tx1"/>
                </a:solidFill>
                <a:latin typeface="Verdana" panose="020B0604030504040204" pitchFamily="34" charset="0"/>
              </a:defRPr>
            </a:lvl1pPr>
            <a:lvl2pPr marL="742950" indent="-285750">
              <a:spcBef>
                <a:spcPts val="550"/>
              </a:spcBef>
              <a:buClr>
                <a:srgbClr val="7C5F1E"/>
              </a:buClr>
              <a:buFont typeface="Verdana" panose="020B0604030504040204" pitchFamily="34" charset="0"/>
              <a:buChar char="◦"/>
              <a:defRPr sz="2800">
                <a:solidFill>
                  <a:schemeClr val="tx1"/>
                </a:solidFill>
                <a:latin typeface="Verdana" panose="020B0604030504040204" pitchFamily="34" charset="0"/>
              </a:defRPr>
            </a:lvl2pPr>
            <a:lvl3pPr marL="1143000" indent="-228600">
              <a:spcBef>
                <a:spcPct val="20000"/>
              </a:spcBef>
              <a:buClr>
                <a:srgbClr val="BA8F2D"/>
              </a:buClr>
              <a:buFont typeface="Wingdings 2" panose="05020102010507070707" pitchFamily="18" charset="2"/>
              <a:buChar char=""/>
              <a:defRPr sz="2400">
                <a:solidFill>
                  <a:schemeClr val="tx1"/>
                </a:solidFill>
                <a:latin typeface="Verdana" panose="020B0604030504040204" pitchFamily="34" charset="0"/>
              </a:defRPr>
            </a:lvl3pPr>
            <a:lvl4pPr marL="1600200" indent="-228600">
              <a:spcBef>
                <a:spcPct val="20000"/>
              </a:spcBef>
              <a:buClr>
                <a:srgbClr val="E8D19D"/>
              </a:buClr>
              <a:buFont typeface="Wingdings 2" panose="05020102010507070707" pitchFamily="18" charset="2"/>
              <a:buChar char=""/>
              <a:defRPr sz="2000">
                <a:solidFill>
                  <a:schemeClr val="tx1"/>
                </a:solidFill>
                <a:latin typeface="Verdana" panose="020B0604030504040204" pitchFamily="34" charset="0"/>
              </a:defRPr>
            </a:lvl4pPr>
            <a:lvl5pPr marL="2057400" indent="-228600">
              <a:spcBef>
                <a:spcPct val="20000"/>
              </a:spcBef>
              <a:buClr>
                <a:srgbClr val="EFE0BE"/>
              </a:buClr>
              <a:buFont typeface="Wingdings 2" panose="05020102010507070707" pitchFamily="18" charset="2"/>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9pPr>
          </a:lstStyle>
          <a:p>
            <a:pPr algn="ctr">
              <a:spcBef>
                <a:spcPct val="0"/>
              </a:spcBef>
              <a:buClrTx/>
              <a:buSzTx/>
              <a:buNone/>
            </a:pPr>
            <a:r>
              <a:rPr lang="en-US" sz="1400" dirty="0">
                <a:latin typeface="Arial" panose="020B0604020202020204" pitchFamily="34" charset="0"/>
                <a:cs typeface="Arial" panose="020B0604020202020204" pitchFamily="34" charset="0"/>
              </a:rPr>
              <a:t>Back</a:t>
            </a:r>
          </a:p>
        </p:txBody>
      </p:sp>
      <p:sp>
        <p:nvSpPr>
          <p:cNvPr id="24" name="Rectangle 24"/>
          <p:cNvSpPr>
            <a:spLocks noChangeArrowheads="1"/>
          </p:cNvSpPr>
          <p:nvPr/>
        </p:nvSpPr>
        <p:spPr bwMode="auto">
          <a:xfrm>
            <a:off x="5298260" y="4841144"/>
            <a:ext cx="95127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rgbClr val="7C5F1E"/>
              </a:buClr>
              <a:buSzPct val="80000"/>
              <a:buFont typeface="Wingdings 2" panose="05020102010507070707" pitchFamily="18" charset="2"/>
              <a:buChar char=""/>
              <a:defRPr sz="3200">
                <a:solidFill>
                  <a:schemeClr val="tx1"/>
                </a:solidFill>
                <a:latin typeface="Verdana" panose="020B0604030504040204" pitchFamily="34" charset="0"/>
              </a:defRPr>
            </a:lvl1pPr>
            <a:lvl2pPr marL="742950" indent="-285750">
              <a:spcBef>
                <a:spcPts val="550"/>
              </a:spcBef>
              <a:buClr>
                <a:srgbClr val="7C5F1E"/>
              </a:buClr>
              <a:buFont typeface="Verdana" panose="020B0604030504040204" pitchFamily="34" charset="0"/>
              <a:buChar char="◦"/>
              <a:defRPr sz="2800">
                <a:solidFill>
                  <a:schemeClr val="tx1"/>
                </a:solidFill>
                <a:latin typeface="Verdana" panose="020B0604030504040204" pitchFamily="34" charset="0"/>
              </a:defRPr>
            </a:lvl2pPr>
            <a:lvl3pPr marL="1143000" indent="-228600">
              <a:spcBef>
                <a:spcPct val="20000"/>
              </a:spcBef>
              <a:buClr>
                <a:srgbClr val="BA8F2D"/>
              </a:buClr>
              <a:buFont typeface="Wingdings 2" panose="05020102010507070707" pitchFamily="18" charset="2"/>
              <a:buChar char=""/>
              <a:defRPr sz="2400">
                <a:solidFill>
                  <a:schemeClr val="tx1"/>
                </a:solidFill>
                <a:latin typeface="Verdana" panose="020B0604030504040204" pitchFamily="34" charset="0"/>
              </a:defRPr>
            </a:lvl3pPr>
            <a:lvl4pPr marL="1600200" indent="-228600">
              <a:spcBef>
                <a:spcPct val="20000"/>
              </a:spcBef>
              <a:buClr>
                <a:srgbClr val="E8D19D"/>
              </a:buClr>
              <a:buFont typeface="Wingdings 2" panose="05020102010507070707" pitchFamily="18" charset="2"/>
              <a:buChar char=""/>
              <a:defRPr sz="2000">
                <a:solidFill>
                  <a:schemeClr val="tx1"/>
                </a:solidFill>
                <a:latin typeface="Verdana" panose="020B0604030504040204" pitchFamily="34" charset="0"/>
              </a:defRPr>
            </a:lvl4pPr>
            <a:lvl5pPr marL="2057400" indent="-228600">
              <a:spcBef>
                <a:spcPct val="20000"/>
              </a:spcBef>
              <a:buClr>
                <a:srgbClr val="EFE0BE"/>
              </a:buClr>
              <a:buFont typeface="Wingdings 2" panose="05020102010507070707" pitchFamily="18" charset="2"/>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9pPr>
          </a:lstStyle>
          <a:p>
            <a:pPr algn="ctr">
              <a:spcBef>
                <a:spcPct val="0"/>
              </a:spcBef>
              <a:buClrTx/>
              <a:buSzTx/>
              <a:buNone/>
            </a:pPr>
            <a:r>
              <a:rPr lang="en-US" sz="1400" dirty="0">
                <a:latin typeface="Arial" panose="020B0604020202020204" pitchFamily="34" charset="0"/>
                <a:cs typeface="Arial" panose="020B0604020202020204" pitchFamily="34" charset="0"/>
              </a:rPr>
              <a:t>Neck</a:t>
            </a:r>
          </a:p>
        </p:txBody>
      </p:sp>
      <p:pic>
        <p:nvPicPr>
          <p:cNvPr id="28" name="Picture 5" descr="Image depicting human muscle"/>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9894611" y="2816758"/>
            <a:ext cx="1319526" cy="1883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 name="Oval 28" descr="Image depicting muscle"/>
          <p:cNvSpPr>
            <a:spLocks noChangeAspect="1"/>
          </p:cNvSpPr>
          <p:nvPr/>
        </p:nvSpPr>
        <p:spPr>
          <a:xfrm>
            <a:off x="10006337" y="3989363"/>
            <a:ext cx="822960" cy="82296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descr="Stick figures of persons with back or neck pain">
            <a:extLst>
              <a:ext uri="{FF2B5EF4-FFF2-40B4-BE49-F238E27FC236}">
                <a16:creationId xmlns:a16="http://schemas.microsoft.com/office/drawing/2014/main" id="{BD106335-8B37-4ACF-8C3C-DB504DE889E3}"/>
              </a:ext>
            </a:extLst>
          </p:cNvPr>
          <p:cNvGrpSpPr/>
          <p:nvPr/>
        </p:nvGrpSpPr>
        <p:grpSpPr>
          <a:xfrm>
            <a:off x="4993776" y="4044355"/>
            <a:ext cx="974213" cy="796789"/>
            <a:chOff x="4993776" y="4044355"/>
            <a:chExt cx="974213" cy="796789"/>
          </a:xfrm>
        </p:grpSpPr>
        <p:pic>
          <p:nvPicPr>
            <p:cNvPr id="7" name="Picture 6"/>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4993776" y="4044355"/>
              <a:ext cx="405436" cy="796789"/>
            </a:xfrm>
            <a:prstGeom prst="rect">
              <a:avLst/>
            </a:prstGeom>
          </p:spPr>
        </p:pic>
        <p:pic>
          <p:nvPicPr>
            <p:cNvPr id="25" name="Picture 24"/>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5579802" y="4044355"/>
              <a:ext cx="388187" cy="796789"/>
            </a:xfrm>
            <a:prstGeom prst="rect">
              <a:avLst/>
            </a:prstGeom>
          </p:spPr>
        </p:pic>
        <p:sp>
          <p:nvSpPr>
            <p:cNvPr id="30" name="Oval 29"/>
            <p:cNvSpPr>
              <a:spLocks noChangeAspect="1"/>
            </p:cNvSpPr>
            <p:nvPr/>
          </p:nvSpPr>
          <p:spPr>
            <a:xfrm>
              <a:off x="5844032" y="4114928"/>
              <a:ext cx="9144" cy="9144"/>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31" name="Oval 30"/>
            <p:cNvSpPr>
              <a:spLocks noChangeAspect="1"/>
            </p:cNvSpPr>
            <p:nvPr/>
          </p:nvSpPr>
          <p:spPr>
            <a:xfrm>
              <a:off x="5255853" y="4114928"/>
              <a:ext cx="9144" cy="9144"/>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spTree>
    <p:extLst>
      <p:ext uri="{BB962C8B-B14F-4D97-AF65-F5344CB8AC3E}">
        <p14:creationId xmlns:p14="http://schemas.microsoft.com/office/powerpoint/2010/main" val="2299759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Symptoms of Cumulative Trauma</a:t>
            </a:r>
            <a:br>
              <a:rPr lang="en-US" dirty="0"/>
            </a:br>
            <a:r>
              <a:rPr lang="en-US" sz="4400" b="0" dirty="0"/>
              <a:t>Tendons</a:t>
            </a:r>
          </a:p>
        </p:txBody>
      </p:sp>
      <p:sp>
        <p:nvSpPr>
          <p:cNvPr id="3" name="Content Placeholder 2"/>
          <p:cNvSpPr>
            <a:spLocks noGrp="1"/>
          </p:cNvSpPr>
          <p:nvPr>
            <p:ph idx="1"/>
          </p:nvPr>
        </p:nvSpPr>
        <p:spPr>
          <a:xfrm>
            <a:off x="1097279" y="1845734"/>
            <a:ext cx="10194697" cy="4023360"/>
          </a:xfrm>
        </p:spPr>
        <p:txBody>
          <a:bodyPr/>
          <a:lstStyle/>
          <a:p>
            <a:r>
              <a:rPr lang="en-US" dirty="0"/>
              <a:t>Symptoms</a:t>
            </a:r>
          </a:p>
          <a:p>
            <a:pPr lvl="1"/>
            <a:r>
              <a:rPr lang="en-US" dirty="0"/>
              <a:t>Dull ache that doesn’t go away</a:t>
            </a:r>
          </a:p>
          <a:p>
            <a:pPr lvl="1"/>
            <a:r>
              <a:rPr lang="en-US" dirty="0"/>
              <a:t>Swelling, tenderness</a:t>
            </a:r>
          </a:p>
          <a:p>
            <a:pPr lvl="1"/>
            <a:r>
              <a:rPr lang="en-US" dirty="0"/>
              <a:t>Discomfort when moving in specific ways</a:t>
            </a:r>
          </a:p>
          <a:p>
            <a:r>
              <a:rPr lang="en-US" dirty="0"/>
              <a:t>Likely locations: </a:t>
            </a:r>
          </a:p>
          <a:p>
            <a:endParaRPr lang="en-US" sz="1400" dirty="0"/>
          </a:p>
          <a:p>
            <a:r>
              <a:rPr lang="en-US" dirty="0"/>
              <a:t>There is not much blood flow that flows to our tendons, so they can take a long time to recover</a:t>
            </a:r>
          </a:p>
        </p:txBody>
      </p:sp>
      <p:sp>
        <p:nvSpPr>
          <p:cNvPr id="13" name="Rectangle 24"/>
          <p:cNvSpPr>
            <a:spLocks noChangeArrowheads="1"/>
          </p:cNvSpPr>
          <p:nvPr/>
        </p:nvSpPr>
        <p:spPr bwMode="auto">
          <a:xfrm>
            <a:off x="9592566" y="1935384"/>
            <a:ext cx="196682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rgbClr val="7C5F1E"/>
              </a:buClr>
              <a:buSzPct val="80000"/>
              <a:buFont typeface="Wingdings 2" panose="05020102010507070707" pitchFamily="18" charset="2"/>
              <a:buChar char=""/>
              <a:defRPr sz="3200">
                <a:solidFill>
                  <a:schemeClr val="tx1"/>
                </a:solidFill>
                <a:latin typeface="Verdana" panose="020B0604030504040204" pitchFamily="34" charset="0"/>
              </a:defRPr>
            </a:lvl1pPr>
            <a:lvl2pPr marL="742950" indent="-285750">
              <a:spcBef>
                <a:spcPts val="550"/>
              </a:spcBef>
              <a:buClr>
                <a:srgbClr val="7C5F1E"/>
              </a:buClr>
              <a:buFont typeface="Verdana" panose="020B0604030504040204" pitchFamily="34" charset="0"/>
              <a:buChar char="◦"/>
              <a:defRPr sz="2800">
                <a:solidFill>
                  <a:schemeClr val="tx1"/>
                </a:solidFill>
                <a:latin typeface="Verdana" panose="020B0604030504040204" pitchFamily="34" charset="0"/>
              </a:defRPr>
            </a:lvl2pPr>
            <a:lvl3pPr marL="1143000" indent="-228600">
              <a:spcBef>
                <a:spcPct val="20000"/>
              </a:spcBef>
              <a:buClr>
                <a:srgbClr val="BA8F2D"/>
              </a:buClr>
              <a:buFont typeface="Wingdings 2" panose="05020102010507070707" pitchFamily="18" charset="2"/>
              <a:buChar char=""/>
              <a:defRPr sz="2400">
                <a:solidFill>
                  <a:schemeClr val="tx1"/>
                </a:solidFill>
                <a:latin typeface="Verdana" panose="020B0604030504040204" pitchFamily="34" charset="0"/>
              </a:defRPr>
            </a:lvl3pPr>
            <a:lvl4pPr marL="1600200" indent="-228600">
              <a:spcBef>
                <a:spcPct val="20000"/>
              </a:spcBef>
              <a:buClr>
                <a:srgbClr val="E8D19D"/>
              </a:buClr>
              <a:buFont typeface="Wingdings 2" panose="05020102010507070707" pitchFamily="18" charset="2"/>
              <a:buChar char=""/>
              <a:defRPr sz="2000">
                <a:solidFill>
                  <a:schemeClr val="tx1"/>
                </a:solidFill>
                <a:latin typeface="Verdana" panose="020B0604030504040204" pitchFamily="34" charset="0"/>
              </a:defRPr>
            </a:lvl4pPr>
            <a:lvl5pPr marL="2057400" indent="-228600">
              <a:spcBef>
                <a:spcPct val="20000"/>
              </a:spcBef>
              <a:buClr>
                <a:srgbClr val="EFE0BE"/>
              </a:buClr>
              <a:buFont typeface="Wingdings 2" panose="05020102010507070707" pitchFamily="18" charset="2"/>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9pPr>
          </a:lstStyle>
          <a:p>
            <a:pPr algn="ctr">
              <a:spcBef>
                <a:spcPct val="0"/>
              </a:spcBef>
              <a:buClrTx/>
              <a:buSzTx/>
              <a:buNone/>
            </a:pPr>
            <a:r>
              <a:rPr lang="en-US" sz="1600" b="1" dirty="0">
                <a:latin typeface="Arial" panose="020B0604020202020204" pitchFamily="34" charset="0"/>
                <a:cs typeface="Arial" panose="020B0604020202020204" pitchFamily="34" charset="0"/>
              </a:rPr>
              <a:t>Tendons</a:t>
            </a:r>
            <a:r>
              <a:rPr lang="en-US" sz="1600" dirty="0">
                <a:latin typeface="Arial" panose="020B0604020202020204" pitchFamily="34" charset="0"/>
                <a:cs typeface="Arial" panose="020B0604020202020204" pitchFamily="34" charset="0"/>
              </a:rPr>
              <a:t> connect all muscles to bones</a:t>
            </a:r>
          </a:p>
        </p:txBody>
      </p:sp>
      <p:grpSp>
        <p:nvGrpSpPr>
          <p:cNvPr id="7" name="Group 6" descr="Image depicting human tendon">
            <a:extLst>
              <a:ext uri="{FF2B5EF4-FFF2-40B4-BE49-F238E27FC236}">
                <a16:creationId xmlns:a16="http://schemas.microsoft.com/office/drawing/2014/main" id="{F1238C52-8E41-4ED3-B346-D3413EA390B4}"/>
              </a:ext>
            </a:extLst>
          </p:cNvPr>
          <p:cNvGrpSpPr/>
          <p:nvPr/>
        </p:nvGrpSpPr>
        <p:grpSpPr>
          <a:xfrm>
            <a:off x="9894611" y="2816758"/>
            <a:ext cx="1319526" cy="1883664"/>
            <a:chOff x="9894611" y="2816758"/>
            <a:chExt cx="1319526" cy="1883664"/>
          </a:xfrm>
        </p:grpSpPr>
        <p:pic>
          <p:nvPicPr>
            <p:cNvPr id="14" name="Picture 5"/>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9894611" y="2816758"/>
              <a:ext cx="1319526" cy="1883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Oval 14"/>
            <p:cNvSpPr>
              <a:spLocks noChangeAspect="1"/>
            </p:cNvSpPr>
            <p:nvPr/>
          </p:nvSpPr>
          <p:spPr>
            <a:xfrm>
              <a:off x="9911448" y="3359637"/>
              <a:ext cx="822960" cy="82296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Slide Number Placeholder 3"/>
          <p:cNvSpPr>
            <a:spLocks noGrp="1"/>
          </p:cNvSpPr>
          <p:nvPr>
            <p:ph type="sldNum" sz="quarter" idx="12"/>
          </p:nvPr>
        </p:nvSpPr>
        <p:spPr/>
        <p:txBody>
          <a:bodyPr/>
          <a:lstStyle/>
          <a:p>
            <a:fld id="{E5A08E0C-470D-4DAC-8534-76A0BAF8E78E}" type="slidenum">
              <a:rPr lang="en-US" smtClean="0"/>
              <a:t>24</a:t>
            </a:fld>
            <a:endParaRPr lang="en-US"/>
          </a:p>
        </p:txBody>
      </p:sp>
      <p:sp>
        <p:nvSpPr>
          <p:cNvPr id="24" name="Rectangle 24"/>
          <p:cNvSpPr>
            <a:spLocks noChangeArrowheads="1"/>
          </p:cNvSpPr>
          <p:nvPr/>
        </p:nvSpPr>
        <p:spPr bwMode="auto">
          <a:xfrm>
            <a:off x="4720859" y="4841144"/>
            <a:ext cx="95127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rgbClr val="7C5F1E"/>
              </a:buClr>
              <a:buSzPct val="80000"/>
              <a:buFont typeface="Wingdings 2" panose="05020102010507070707" pitchFamily="18" charset="2"/>
              <a:buChar char=""/>
              <a:defRPr sz="3200">
                <a:solidFill>
                  <a:schemeClr val="tx1"/>
                </a:solidFill>
                <a:latin typeface="Verdana" panose="020B0604030504040204" pitchFamily="34" charset="0"/>
              </a:defRPr>
            </a:lvl1pPr>
            <a:lvl2pPr marL="742950" indent="-285750">
              <a:spcBef>
                <a:spcPts val="550"/>
              </a:spcBef>
              <a:buClr>
                <a:srgbClr val="7C5F1E"/>
              </a:buClr>
              <a:buFont typeface="Verdana" panose="020B0604030504040204" pitchFamily="34" charset="0"/>
              <a:buChar char="◦"/>
              <a:defRPr sz="2800">
                <a:solidFill>
                  <a:schemeClr val="tx1"/>
                </a:solidFill>
                <a:latin typeface="Verdana" panose="020B0604030504040204" pitchFamily="34" charset="0"/>
              </a:defRPr>
            </a:lvl2pPr>
            <a:lvl3pPr marL="1143000" indent="-228600">
              <a:spcBef>
                <a:spcPct val="20000"/>
              </a:spcBef>
              <a:buClr>
                <a:srgbClr val="BA8F2D"/>
              </a:buClr>
              <a:buFont typeface="Wingdings 2" panose="05020102010507070707" pitchFamily="18" charset="2"/>
              <a:buChar char=""/>
              <a:defRPr sz="2400">
                <a:solidFill>
                  <a:schemeClr val="tx1"/>
                </a:solidFill>
                <a:latin typeface="Verdana" panose="020B0604030504040204" pitchFamily="34" charset="0"/>
              </a:defRPr>
            </a:lvl3pPr>
            <a:lvl4pPr marL="1600200" indent="-228600">
              <a:spcBef>
                <a:spcPct val="20000"/>
              </a:spcBef>
              <a:buClr>
                <a:srgbClr val="E8D19D"/>
              </a:buClr>
              <a:buFont typeface="Wingdings 2" panose="05020102010507070707" pitchFamily="18" charset="2"/>
              <a:buChar char=""/>
              <a:defRPr sz="2000">
                <a:solidFill>
                  <a:schemeClr val="tx1"/>
                </a:solidFill>
                <a:latin typeface="Verdana" panose="020B0604030504040204" pitchFamily="34" charset="0"/>
              </a:defRPr>
            </a:lvl4pPr>
            <a:lvl5pPr marL="2057400" indent="-228600">
              <a:spcBef>
                <a:spcPct val="20000"/>
              </a:spcBef>
              <a:buClr>
                <a:srgbClr val="EFE0BE"/>
              </a:buClr>
              <a:buFont typeface="Wingdings 2" panose="05020102010507070707" pitchFamily="18" charset="2"/>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9pPr>
          </a:lstStyle>
          <a:p>
            <a:pPr algn="ctr">
              <a:spcBef>
                <a:spcPct val="0"/>
              </a:spcBef>
              <a:buClrTx/>
              <a:buSzTx/>
              <a:buNone/>
            </a:pPr>
            <a:r>
              <a:rPr lang="en-US" sz="1400" dirty="0">
                <a:latin typeface="Arial" panose="020B0604020202020204" pitchFamily="34" charset="0"/>
                <a:cs typeface="Arial" panose="020B0604020202020204" pitchFamily="34" charset="0"/>
              </a:rPr>
              <a:t>Shoulder</a:t>
            </a:r>
          </a:p>
        </p:txBody>
      </p:sp>
      <p:sp>
        <p:nvSpPr>
          <p:cNvPr id="25" name="Rectangle 24"/>
          <p:cNvSpPr>
            <a:spLocks noChangeArrowheads="1"/>
          </p:cNvSpPr>
          <p:nvPr/>
        </p:nvSpPr>
        <p:spPr bwMode="auto">
          <a:xfrm>
            <a:off x="5453472" y="4841144"/>
            <a:ext cx="95127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rgbClr val="7C5F1E"/>
              </a:buClr>
              <a:buSzPct val="80000"/>
              <a:buFont typeface="Wingdings 2" panose="05020102010507070707" pitchFamily="18" charset="2"/>
              <a:buChar char=""/>
              <a:defRPr sz="3200">
                <a:solidFill>
                  <a:schemeClr val="tx1"/>
                </a:solidFill>
                <a:latin typeface="Verdana" panose="020B0604030504040204" pitchFamily="34" charset="0"/>
              </a:defRPr>
            </a:lvl1pPr>
            <a:lvl2pPr marL="742950" indent="-285750">
              <a:spcBef>
                <a:spcPts val="550"/>
              </a:spcBef>
              <a:buClr>
                <a:srgbClr val="7C5F1E"/>
              </a:buClr>
              <a:buFont typeface="Verdana" panose="020B0604030504040204" pitchFamily="34" charset="0"/>
              <a:buChar char="◦"/>
              <a:defRPr sz="2800">
                <a:solidFill>
                  <a:schemeClr val="tx1"/>
                </a:solidFill>
                <a:latin typeface="Verdana" panose="020B0604030504040204" pitchFamily="34" charset="0"/>
              </a:defRPr>
            </a:lvl2pPr>
            <a:lvl3pPr marL="1143000" indent="-228600">
              <a:spcBef>
                <a:spcPct val="20000"/>
              </a:spcBef>
              <a:buClr>
                <a:srgbClr val="BA8F2D"/>
              </a:buClr>
              <a:buFont typeface="Wingdings 2" panose="05020102010507070707" pitchFamily="18" charset="2"/>
              <a:buChar char=""/>
              <a:defRPr sz="2400">
                <a:solidFill>
                  <a:schemeClr val="tx1"/>
                </a:solidFill>
                <a:latin typeface="Verdana" panose="020B0604030504040204" pitchFamily="34" charset="0"/>
              </a:defRPr>
            </a:lvl3pPr>
            <a:lvl4pPr marL="1600200" indent="-228600">
              <a:spcBef>
                <a:spcPct val="20000"/>
              </a:spcBef>
              <a:buClr>
                <a:srgbClr val="E8D19D"/>
              </a:buClr>
              <a:buFont typeface="Wingdings 2" panose="05020102010507070707" pitchFamily="18" charset="2"/>
              <a:buChar char=""/>
              <a:defRPr sz="2000">
                <a:solidFill>
                  <a:schemeClr val="tx1"/>
                </a:solidFill>
                <a:latin typeface="Verdana" panose="020B0604030504040204" pitchFamily="34" charset="0"/>
              </a:defRPr>
            </a:lvl4pPr>
            <a:lvl5pPr marL="2057400" indent="-228600">
              <a:spcBef>
                <a:spcPct val="20000"/>
              </a:spcBef>
              <a:buClr>
                <a:srgbClr val="EFE0BE"/>
              </a:buClr>
              <a:buFont typeface="Wingdings 2" panose="05020102010507070707" pitchFamily="18" charset="2"/>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9pPr>
          </a:lstStyle>
          <a:p>
            <a:pPr algn="ctr">
              <a:spcBef>
                <a:spcPct val="0"/>
              </a:spcBef>
              <a:buClrTx/>
              <a:buSzTx/>
              <a:buNone/>
            </a:pPr>
            <a:r>
              <a:rPr lang="en-US" sz="1400" dirty="0">
                <a:latin typeface="Arial" panose="020B0604020202020204" pitchFamily="34" charset="0"/>
                <a:cs typeface="Arial" panose="020B0604020202020204" pitchFamily="34" charset="0"/>
              </a:rPr>
              <a:t>Elbow</a:t>
            </a:r>
          </a:p>
        </p:txBody>
      </p:sp>
      <p:sp>
        <p:nvSpPr>
          <p:cNvPr id="27" name="Rectangle 26"/>
          <p:cNvSpPr>
            <a:spLocks noChangeArrowheads="1"/>
          </p:cNvSpPr>
          <p:nvPr/>
        </p:nvSpPr>
        <p:spPr bwMode="auto">
          <a:xfrm>
            <a:off x="6073923" y="4841144"/>
            <a:ext cx="95127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rgbClr val="7C5F1E"/>
              </a:buClr>
              <a:buSzPct val="80000"/>
              <a:buFont typeface="Wingdings 2" panose="05020102010507070707" pitchFamily="18" charset="2"/>
              <a:buChar char=""/>
              <a:defRPr sz="3200">
                <a:solidFill>
                  <a:schemeClr val="tx1"/>
                </a:solidFill>
                <a:latin typeface="Verdana" panose="020B0604030504040204" pitchFamily="34" charset="0"/>
              </a:defRPr>
            </a:lvl1pPr>
            <a:lvl2pPr marL="742950" indent="-285750">
              <a:spcBef>
                <a:spcPts val="550"/>
              </a:spcBef>
              <a:buClr>
                <a:srgbClr val="7C5F1E"/>
              </a:buClr>
              <a:buFont typeface="Verdana" panose="020B0604030504040204" pitchFamily="34" charset="0"/>
              <a:buChar char="◦"/>
              <a:defRPr sz="2800">
                <a:solidFill>
                  <a:schemeClr val="tx1"/>
                </a:solidFill>
                <a:latin typeface="Verdana" panose="020B0604030504040204" pitchFamily="34" charset="0"/>
              </a:defRPr>
            </a:lvl2pPr>
            <a:lvl3pPr marL="1143000" indent="-228600">
              <a:spcBef>
                <a:spcPct val="20000"/>
              </a:spcBef>
              <a:buClr>
                <a:srgbClr val="BA8F2D"/>
              </a:buClr>
              <a:buFont typeface="Wingdings 2" panose="05020102010507070707" pitchFamily="18" charset="2"/>
              <a:buChar char=""/>
              <a:defRPr sz="2400">
                <a:solidFill>
                  <a:schemeClr val="tx1"/>
                </a:solidFill>
                <a:latin typeface="Verdana" panose="020B0604030504040204" pitchFamily="34" charset="0"/>
              </a:defRPr>
            </a:lvl3pPr>
            <a:lvl4pPr marL="1600200" indent="-228600">
              <a:spcBef>
                <a:spcPct val="20000"/>
              </a:spcBef>
              <a:buClr>
                <a:srgbClr val="E8D19D"/>
              </a:buClr>
              <a:buFont typeface="Wingdings 2" panose="05020102010507070707" pitchFamily="18" charset="2"/>
              <a:buChar char=""/>
              <a:defRPr sz="2000">
                <a:solidFill>
                  <a:schemeClr val="tx1"/>
                </a:solidFill>
                <a:latin typeface="Verdana" panose="020B0604030504040204" pitchFamily="34" charset="0"/>
              </a:defRPr>
            </a:lvl4pPr>
            <a:lvl5pPr marL="2057400" indent="-228600">
              <a:spcBef>
                <a:spcPct val="20000"/>
              </a:spcBef>
              <a:buClr>
                <a:srgbClr val="EFE0BE"/>
              </a:buClr>
              <a:buFont typeface="Wingdings 2" panose="05020102010507070707" pitchFamily="18" charset="2"/>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9pPr>
          </a:lstStyle>
          <a:p>
            <a:pPr algn="ctr">
              <a:spcBef>
                <a:spcPct val="0"/>
              </a:spcBef>
              <a:buClrTx/>
              <a:buSzTx/>
              <a:buNone/>
            </a:pPr>
            <a:r>
              <a:rPr lang="en-US" sz="1400" dirty="0">
                <a:latin typeface="Arial" panose="020B0604020202020204" pitchFamily="34" charset="0"/>
                <a:cs typeface="Arial" panose="020B0604020202020204" pitchFamily="34" charset="0"/>
              </a:rPr>
              <a:t>Knee</a:t>
            </a:r>
          </a:p>
        </p:txBody>
      </p:sp>
      <p:grpSp>
        <p:nvGrpSpPr>
          <p:cNvPr id="5" name="Group 4" descr="Stick figures of persons with shoulder, elbow, or knee pain">
            <a:extLst>
              <a:ext uri="{FF2B5EF4-FFF2-40B4-BE49-F238E27FC236}">
                <a16:creationId xmlns:a16="http://schemas.microsoft.com/office/drawing/2014/main" id="{194F0045-F456-416E-AB5C-72AD85953B32}"/>
              </a:ext>
            </a:extLst>
          </p:cNvPr>
          <p:cNvGrpSpPr/>
          <p:nvPr/>
        </p:nvGrpSpPr>
        <p:grpSpPr>
          <a:xfrm>
            <a:off x="4989463" y="4045616"/>
            <a:ext cx="1750011" cy="795528"/>
            <a:chOff x="4989463" y="4045616"/>
            <a:chExt cx="1750011" cy="795528"/>
          </a:xfrm>
        </p:grpSpPr>
        <p:pic>
          <p:nvPicPr>
            <p:cNvPr id="19" name="Picture 18"/>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4989463" y="4045616"/>
              <a:ext cx="414062" cy="795528"/>
            </a:xfrm>
            <a:prstGeom prst="rect">
              <a:avLst/>
            </a:prstGeom>
          </p:spPr>
        </p:pic>
        <p:pic>
          <p:nvPicPr>
            <p:cNvPr id="26" name="Picture 25"/>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6359643" y="4045616"/>
              <a:ext cx="379831" cy="795528"/>
            </a:xfrm>
            <a:prstGeom prst="rect">
              <a:avLst/>
            </a:prstGeom>
          </p:spPr>
        </p:pic>
        <p:pic>
          <p:nvPicPr>
            <p:cNvPr id="28" name="Picture 27"/>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711131" y="4045616"/>
              <a:ext cx="435953" cy="795528"/>
            </a:xfrm>
            <a:prstGeom prst="rect">
              <a:avLst/>
            </a:prstGeom>
          </p:spPr>
        </p:pic>
        <p:pic>
          <p:nvPicPr>
            <p:cNvPr id="6" name="Picture 5"/>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901413" y="4066949"/>
              <a:ext cx="56271" cy="91440"/>
            </a:xfrm>
            <a:prstGeom prst="rect">
              <a:avLst/>
            </a:prstGeom>
          </p:spPr>
        </p:pic>
        <p:pic>
          <p:nvPicPr>
            <p:cNvPr id="32" name="Picture 31"/>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520544" y="4066949"/>
              <a:ext cx="56271" cy="91440"/>
            </a:xfrm>
            <a:prstGeom prst="rect">
              <a:avLst/>
            </a:prstGeom>
          </p:spPr>
        </p:pic>
        <p:pic>
          <p:nvPicPr>
            <p:cNvPr id="33" name="Picture 32"/>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182254" y="4066949"/>
              <a:ext cx="56271" cy="91440"/>
            </a:xfrm>
            <a:prstGeom prst="rect">
              <a:avLst/>
            </a:prstGeom>
          </p:spPr>
        </p:pic>
      </p:grpSp>
    </p:spTree>
    <p:extLst>
      <p:ext uri="{BB962C8B-B14F-4D97-AF65-F5344CB8AC3E}">
        <p14:creationId xmlns:p14="http://schemas.microsoft.com/office/powerpoint/2010/main" val="13807100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79" y="1845734"/>
            <a:ext cx="10194697" cy="4023360"/>
          </a:xfrm>
        </p:spPr>
        <p:txBody>
          <a:bodyPr/>
          <a:lstStyle/>
          <a:p>
            <a:r>
              <a:rPr lang="en-US" dirty="0"/>
              <a:t>Signs of initial trauma</a:t>
            </a:r>
          </a:p>
          <a:p>
            <a:pPr lvl="1"/>
            <a:r>
              <a:rPr lang="en-US" dirty="0"/>
              <a:t>Numbness and tingling in the hands</a:t>
            </a:r>
          </a:p>
          <a:p>
            <a:pPr lvl="1"/>
            <a:r>
              <a:rPr lang="en-US" dirty="0"/>
              <a:t>Pain at night</a:t>
            </a:r>
          </a:p>
          <a:p>
            <a:r>
              <a:rPr lang="en-US" dirty="0"/>
              <a:t>Signs of longer-term trauma</a:t>
            </a:r>
          </a:p>
          <a:p>
            <a:pPr lvl="1"/>
            <a:r>
              <a:rPr lang="en-US" dirty="0"/>
              <a:t>Weakness</a:t>
            </a:r>
          </a:p>
          <a:p>
            <a:pPr lvl="1"/>
            <a:r>
              <a:rPr lang="en-US" dirty="0"/>
              <a:t>Problems holding objects</a:t>
            </a:r>
          </a:p>
          <a:p>
            <a:r>
              <a:rPr lang="en-US" dirty="0"/>
              <a:t>Likely locations: </a:t>
            </a:r>
          </a:p>
        </p:txBody>
      </p:sp>
      <p:sp>
        <p:nvSpPr>
          <p:cNvPr id="2" name="Title 1"/>
          <p:cNvSpPr>
            <a:spLocks noGrp="1"/>
          </p:cNvSpPr>
          <p:nvPr>
            <p:ph type="title"/>
          </p:nvPr>
        </p:nvSpPr>
        <p:spPr/>
        <p:txBody>
          <a:bodyPr/>
          <a:lstStyle/>
          <a:p>
            <a:r>
              <a:rPr lang="en-US" dirty="0"/>
              <a:t>Symptoms of Cumulative Trauma</a:t>
            </a:r>
            <a:br>
              <a:rPr lang="en-US" dirty="0"/>
            </a:br>
            <a:r>
              <a:rPr lang="en-US" sz="4400" b="0" dirty="0"/>
              <a:t>Nerves </a:t>
            </a:r>
            <a:r>
              <a:rPr lang="en-US" sz="3600" b="0" dirty="0"/>
              <a:t>(example: carpal tunnel syndrome)</a:t>
            </a:r>
            <a:endParaRPr lang="en-US" sz="4400" b="0" dirty="0"/>
          </a:p>
        </p:txBody>
      </p:sp>
      <p:sp>
        <p:nvSpPr>
          <p:cNvPr id="11" name="Rectangle 24"/>
          <p:cNvSpPr>
            <a:spLocks noChangeArrowheads="1"/>
          </p:cNvSpPr>
          <p:nvPr/>
        </p:nvSpPr>
        <p:spPr bwMode="auto">
          <a:xfrm>
            <a:off x="9325155" y="1935384"/>
            <a:ext cx="240089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rgbClr val="7C5F1E"/>
              </a:buClr>
              <a:buSzPct val="80000"/>
              <a:buFont typeface="Wingdings 2" panose="05020102010507070707" pitchFamily="18" charset="2"/>
              <a:buChar char=""/>
              <a:defRPr sz="3200">
                <a:solidFill>
                  <a:schemeClr val="tx1"/>
                </a:solidFill>
                <a:latin typeface="Verdana" panose="020B0604030504040204" pitchFamily="34" charset="0"/>
              </a:defRPr>
            </a:lvl1pPr>
            <a:lvl2pPr marL="742950" indent="-285750">
              <a:spcBef>
                <a:spcPts val="550"/>
              </a:spcBef>
              <a:buClr>
                <a:srgbClr val="7C5F1E"/>
              </a:buClr>
              <a:buFont typeface="Verdana" panose="020B0604030504040204" pitchFamily="34" charset="0"/>
              <a:buChar char="◦"/>
              <a:defRPr sz="2800">
                <a:solidFill>
                  <a:schemeClr val="tx1"/>
                </a:solidFill>
                <a:latin typeface="Verdana" panose="020B0604030504040204" pitchFamily="34" charset="0"/>
              </a:defRPr>
            </a:lvl2pPr>
            <a:lvl3pPr marL="1143000" indent="-228600">
              <a:spcBef>
                <a:spcPct val="20000"/>
              </a:spcBef>
              <a:buClr>
                <a:srgbClr val="BA8F2D"/>
              </a:buClr>
              <a:buFont typeface="Wingdings 2" panose="05020102010507070707" pitchFamily="18" charset="2"/>
              <a:buChar char=""/>
              <a:defRPr sz="2400">
                <a:solidFill>
                  <a:schemeClr val="tx1"/>
                </a:solidFill>
                <a:latin typeface="Verdana" panose="020B0604030504040204" pitchFamily="34" charset="0"/>
              </a:defRPr>
            </a:lvl3pPr>
            <a:lvl4pPr marL="1600200" indent="-228600">
              <a:spcBef>
                <a:spcPct val="20000"/>
              </a:spcBef>
              <a:buClr>
                <a:srgbClr val="E8D19D"/>
              </a:buClr>
              <a:buFont typeface="Wingdings 2" panose="05020102010507070707" pitchFamily="18" charset="2"/>
              <a:buChar char=""/>
              <a:defRPr sz="2000">
                <a:solidFill>
                  <a:schemeClr val="tx1"/>
                </a:solidFill>
                <a:latin typeface="Verdana" panose="020B0604030504040204" pitchFamily="34" charset="0"/>
              </a:defRPr>
            </a:lvl4pPr>
            <a:lvl5pPr marL="2057400" indent="-228600">
              <a:spcBef>
                <a:spcPct val="20000"/>
              </a:spcBef>
              <a:buClr>
                <a:srgbClr val="EFE0BE"/>
              </a:buClr>
              <a:buFont typeface="Wingdings 2" panose="05020102010507070707" pitchFamily="18" charset="2"/>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9pPr>
          </a:lstStyle>
          <a:p>
            <a:pPr algn="ctr">
              <a:spcBef>
                <a:spcPct val="0"/>
              </a:spcBef>
              <a:buClrTx/>
              <a:buSzTx/>
              <a:buNone/>
            </a:pPr>
            <a:r>
              <a:rPr lang="en-US" sz="1600" b="1" dirty="0">
                <a:latin typeface="Arial" panose="020B0604020202020204" pitchFamily="34" charset="0"/>
                <a:cs typeface="Arial" panose="020B0604020202020204" pitchFamily="34" charset="0"/>
              </a:rPr>
              <a:t>Nerves </a:t>
            </a:r>
            <a:r>
              <a:rPr lang="en-US" sz="1600" dirty="0">
                <a:latin typeface="Arial" panose="020B0604020202020204" pitchFamily="34" charset="0"/>
                <a:cs typeface="Arial" panose="020B0604020202020204" pitchFamily="34" charset="0"/>
              </a:rPr>
              <a:t>send sensations and impulses through the body</a:t>
            </a:r>
          </a:p>
        </p:txBody>
      </p:sp>
      <p:sp>
        <p:nvSpPr>
          <p:cNvPr id="4" name="Slide Number Placeholder 3"/>
          <p:cNvSpPr>
            <a:spLocks noGrp="1"/>
          </p:cNvSpPr>
          <p:nvPr>
            <p:ph type="sldNum" sz="quarter" idx="12"/>
          </p:nvPr>
        </p:nvSpPr>
        <p:spPr/>
        <p:txBody>
          <a:bodyPr/>
          <a:lstStyle/>
          <a:p>
            <a:fld id="{E5A08E0C-470D-4DAC-8534-76A0BAF8E78E}" type="slidenum">
              <a:rPr lang="en-US" smtClean="0"/>
              <a:t>25</a:t>
            </a:fld>
            <a:endParaRPr lang="en-US"/>
          </a:p>
        </p:txBody>
      </p:sp>
      <p:sp>
        <p:nvSpPr>
          <p:cNvPr id="19" name="Rectangle 18"/>
          <p:cNvSpPr>
            <a:spLocks noChangeArrowheads="1"/>
          </p:cNvSpPr>
          <p:nvPr/>
        </p:nvSpPr>
        <p:spPr bwMode="auto">
          <a:xfrm>
            <a:off x="4678258" y="5977468"/>
            <a:ext cx="130847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rgbClr val="7C5F1E"/>
              </a:buClr>
              <a:buSzPct val="80000"/>
              <a:buFont typeface="Wingdings 2" panose="05020102010507070707" pitchFamily="18" charset="2"/>
              <a:buChar char=""/>
              <a:defRPr sz="3200">
                <a:solidFill>
                  <a:schemeClr val="tx1"/>
                </a:solidFill>
                <a:latin typeface="Verdana" panose="020B0604030504040204" pitchFamily="34" charset="0"/>
              </a:defRPr>
            </a:lvl1pPr>
            <a:lvl2pPr marL="742950" indent="-285750">
              <a:spcBef>
                <a:spcPts val="550"/>
              </a:spcBef>
              <a:buClr>
                <a:srgbClr val="7C5F1E"/>
              </a:buClr>
              <a:buFont typeface="Verdana" panose="020B0604030504040204" pitchFamily="34" charset="0"/>
              <a:buChar char="◦"/>
              <a:defRPr sz="2800">
                <a:solidFill>
                  <a:schemeClr val="tx1"/>
                </a:solidFill>
                <a:latin typeface="Verdana" panose="020B0604030504040204" pitchFamily="34" charset="0"/>
              </a:defRPr>
            </a:lvl2pPr>
            <a:lvl3pPr marL="1143000" indent="-228600">
              <a:spcBef>
                <a:spcPct val="20000"/>
              </a:spcBef>
              <a:buClr>
                <a:srgbClr val="BA8F2D"/>
              </a:buClr>
              <a:buFont typeface="Wingdings 2" panose="05020102010507070707" pitchFamily="18" charset="2"/>
              <a:buChar char=""/>
              <a:defRPr sz="2400">
                <a:solidFill>
                  <a:schemeClr val="tx1"/>
                </a:solidFill>
                <a:latin typeface="Verdana" panose="020B0604030504040204" pitchFamily="34" charset="0"/>
              </a:defRPr>
            </a:lvl3pPr>
            <a:lvl4pPr marL="1600200" indent="-228600">
              <a:spcBef>
                <a:spcPct val="20000"/>
              </a:spcBef>
              <a:buClr>
                <a:srgbClr val="E8D19D"/>
              </a:buClr>
              <a:buFont typeface="Wingdings 2" panose="05020102010507070707" pitchFamily="18" charset="2"/>
              <a:buChar char=""/>
              <a:defRPr sz="2000">
                <a:solidFill>
                  <a:schemeClr val="tx1"/>
                </a:solidFill>
                <a:latin typeface="Verdana" panose="020B0604030504040204" pitchFamily="34" charset="0"/>
              </a:defRPr>
            </a:lvl4pPr>
            <a:lvl5pPr marL="2057400" indent="-228600">
              <a:spcBef>
                <a:spcPct val="20000"/>
              </a:spcBef>
              <a:buClr>
                <a:srgbClr val="EFE0BE"/>
              </a:buClr>
              <a:buFont typeface="Wingdings 2" panose="05020102010507070707" pitchFamily="18" charset="2"/>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9pPr>
          </a:lstStyle>
          <a:p>
            <a:pPr algn="ctr">
              <a:spcBef>
                <a:spcPct val="0"/>
              </a:spcBef>
              <a:buClrTx/>
              <a:buSzTx/>
              <a:buNone/>
            </a:pPr>
            <a:r>
              <a:rPr lang="en-US" sz="1400" dirty="0">
                <a:latin typeface="Arial" panose="020B0604020202020204" pitchFamily="34" charset="0"/>
                <a:cs typeface="Arial" panose="020B0604020202020204" pitchFamily="34" charset="0"/>
              </a:rPr>
              <a:t>Hand &amp; Wrist</a:t>
            </a:r>
          </a:p>
        </p:txBody>
      </p:sp>
      <p:grpSp>
        <p:nvGrpSpPr>
          <p:cNvPr id="5" name="Group 4" descr="Stick figure of person with hand/wrist pain">
            <a:extLst>
              <a:ext uri="{FF2B5EF4-FFF2-40B4-BE49-F238E27FC236}">
                <a16:creationId xmlns:a16="http://schemas.microsoft.com/office/drawing/2014/main" id="{DE12AF9B-AC52-402A-837C-95C6A67B8495}"/>
              </a:ext>
            </a:extLst>
          </p:cNvPr>
          <p:cNvGrpSpPr/>
          <p:nvPr/>
        </p:nvGrpSpPr>
        <p:grpSpPr>
          <a:xfrm>
            <a:off x="5147417" y="5181940"/>
            <a:ext cx="370157" cy="795528"/>
            <a:chOff x="5147417" y="5181940"/>
            <a:chExt cx="370157" cy="795528"/>
          </a:xfrm>
        </p:grpSpPr>
        <p:pic>
          <p:nvPicPr>
            <p:cNvPr id="15" name="Picture 14"/>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5147417" y="5181940"/>
              <a:ext cx="370157" cy="795528"/>
            </a:xfrm>
            <a:prstGeom prst="rect">
              <a:avLst/>
            </a:prstGeom>
          </p:spPr>
        </p:pic>
        <p:pic>
          <p:nvPicPr>
            <p:cNvPr id="88" name="Picture 8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322961" y="5203837"/>
              <a:ext cx="56271" cy="91440"/>
            </a:xfrm>
            <a:prstGeom prst="rect">
              <a:avLst/>
            </a:prstGeom>
          </p:spPr>
        </p:pic>
      </p:grpSp>
      <p:grpSp>
        <p:nvGrpSpPr>
          <p:cNvPr id="6" name="Group 5" descr="Image depicting the human nervous system">
            <a:extLst>
              <a:ext uri="{FF2B5EF4-FFF2-40B4-BE49-F238E27FC236}">
                <a16:creationId xmlns:a16="http://schemas.microsoft.com/office/drawing/2014/main" id="{04C4AE6A-A98B-4911-8D83-0E861D1DD163}"/>
              </a:ext>
            </a:extLst>
          </p:cNvPr>
          <p:cNvGrpSpPr/>
          <p:nvPr/>
        </p:nvGrpSpPr>
        <p:grpSpPr>
          <a:xfrm>
            <a:off x="10203106" y="2817239"/>
            <a:ext cx="644989" cy="1883664"/>
            <a:chOff x="10203106" y="2817239"/>
            <a:chExt cx="644989" cy="1883664"/>
          </a:xfrm>
        </p:grpSpPr>
        <p:pic>
          <p:nvPicPr>
            <p:cNvPr id="86" name="Picture 85" descr="Image depicting the human nervous system"/>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203106" y="2817239"/>
              <a:ext cx="644989" cy="1883664"/>
            </a:xfrm>
            <a:prstGeom prst="rect">
              <a:avLst/>
            </a:prstGeom>
          </p:spPr>
        </p:pic>
        <p:pic>
          <p:nvPicPr>
            <p:cNvPr id="89" name="Picture 8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474631" y="2835184"/>
              <a:ext cx="140678" cy="228600"/>
            </a:xfrm>
            <a:prstGeom prst="rect">
              <a:avLst/>
            </a:prstGeom>
          </p:spPr>
        </p:pic>
      </p:grpSp>
    </p:spTree>
    <p:extLst>
      <p:ext uri="{BB962C8B-B14F-4D97-AF65-F5344CB8AC3E}">
        <p14:creationId xmlns:p14="http://schemas.microsoft.com/office/powerpoint/2010/main" val="38954174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Symptoms of Cumulative Trauma</a:t>
            </a:r>
            <a:br>
              <a:rPr lang="en-US" dirty="0"/>
            </a:br>
            <a:r>
              <a:rPr lang="en-US" sz="4400" b="0" dirty="0"/>
              <a:t>Discs in the Back</a:t>
            </a:r>
          </a:p>
        </p:txBody>
      </p:sp>
      <p:sp>
        <p:nvSpPr>
          <p:cNvPr id="3" name="Content Placeholder 2"/>
          <p:cNvSpPr>
            <a:spLocks noGrp="1"/>
          </p:cNvSpPr>
          <p:nvPr>
            <p:ph idx="1"/>
          </p:nvPr>
        </p:nvSpPr>
        <p:spPr>
          <a:xfrm>
            <a:off x="1097279" y="1845734"/>
            <a:ext cx="10194697" cy="4023360"/>
          </a:xfrm>
        </p:spPr>
        <p:txBody>
          <a:bodyPr/>
          <a:lstStyle/>
          <a:p>
            <a:pPr lvl="0"/>
            <a:r>
              <a:rPr lang="en-US" dirty="0">
                <a:solidFill>
                  <a:srgbClr val="000000">
                    <a:lumMod val="75000"/>
                    <a:lumOff val="25000"/>
                  </a:srgbClr>
                </a:solidFill>
              </a:rPr>
              <a:t>Initial trauma</a:t>
            </a:r>
          </a:p>
          <a:p>
            <a:pPr lvl="1"/>
            <a:r>
              <a:rPr lang="en-US" dirty="0">
                <a:solidFill>
                  <a:srgbClr val="000000">
                    <a:lumMod val="75000"/>
                    <a:lumOff val="25000"/>
                  </a:srgbClr>
                </a:solidFill>
              </a:rPr>
              <a:t>None! </a:t>
            </a:r>
            <a:r>
              <a:rPr lang="en-US" sz="2400" dirty="0">
                <a:solidFill>
                  <a:srgbClr val="000000">
                    <a:lumMod val="75000"/>
                    <a:lumOff val="25000"/>
                  </a:srgbClr>
                </a:solidFill>
              </a:rPr>
              <a:t>(nothing can be felt                                                                         when damage first occurs)</a:t>
            </a:r>
            <a:endParaRPr lang="en-US" sz="2800" dirty="0">
              <a:solidFill>
                <a:srgbClr val="000000">
                  <a:lumMod val="75000"/>
                  <a:lumOff val="25000"/>
                </a:srgbClr>
              </a:solidFill>
            </a:endParaRPr>
          </a:p>
          <a:p>
            <a:pPr lvl="1"/>
            <a:endParaRPr lang="en-US" sz="2400" dirty="0">
              <a:solidFill>
                <a:srgbClr val="000000">
                  <a:lumMod val="75000"/>
                  <a:lumOff val="25000"/>
                </a:srgbClr>
              </a:solidFill>
            </a:endParaRPr>
          </a:p>
          <a:p>
            <a:pPr lvl="0"/>
            <a:r>
              <a:rPr lang="en-US" dirty="0">
                <a:solidFill>
                  <a:srgbClr val="000000">
                    <a:lumMod val="75000"/>
                    <a:lumOff val="25000"/>
                  </a:srgbClr>
                </a:solidFill>
              </a:rPr>
              <a:t>Longer-term trauma</a:t>
            </a:r>
          </a:p>
          <a:p>
            <a:pPr lvl="1"/>
            <a:r>
              <a:rPr lang="en-US" dirty="0">
                <a:solidFill>
                  <a:srgbClr val="000000">
                    <a:lumMod val="75000"/>
                    <a:lumOff val="25000"/>
                  </a:srgbClr>
                </a:solidFill>
              </a:rPr>
              <a:t>Disc damage affects                                                  nerves</a:t>
            </a:r>
          </a:p>
          <a:p>
            <a:pPr lvl="2"/>
            <a:r>
              <a:rPr lang="en-US" dirty="0">
                <a:solidFill>
                  <a:srgbClr val="000000">
                    <a:lumMod val="75000"/>
                    <a:lumOff val="25000"/>
                  </a:srgbClr>
                </a:solidFill>
              </a:rPr>
              <a:t>Pain going down the leg</a:t>
            </a:r>
          </a:p>
          <a:p>
            <a:pPr lvl="2"/>
            <a:r>
              <a:rPr lang="en-US" dirty="0">
                <a:solidFill>
                  <a:srgbClr val="000000">
                    <a:lumMod val="75000"/>
                    <a:lumOff val="25000"/>
                  </a:srgbClr>
                </a:solidFill>
              </a:rPr>
              <a:t>Numbness, tingling</a:t>
            </a:r>
          </a:p>
        </p:txBody>
      </p:sp>
      <p:sp>
        <p:nvSpPr>
          <p:cNvPr id="18" name="Rectangle 17"/>
          <p:cNvSpPr/>
          <p:nvPr/>
        </p:nvSpPr>
        <p:spPr>
          <a:xfrm>
            <a:off x="10014642" y="1725846"/>
            <a:ext cx="186804" cy="299313"/>
          </a:xfrm>
          <a:prstGeom prst="rect">
            <a:avLst/>
          </a:prstGeom>
        </p:spPr>
        <p:txBody>
          <a:bodyPr wrap="square">
            <a:spAutoFit/>
          </a:bodyPr>
          <a:lstStyle/>
          <a:p>
            <a:pPr algn="ctr">
              <a:lnSpc>
                <a:spcPts val="1800"/>
              </a:lnSpc>
            </a:pPr>
            <a:r>
              <a:rPr lang="en-US" sz="900" i="1" dirty="0">
                <a:solidFill>
                  <a:schemeClr val="bg1"/>
                </a:solidFill>
              </a:rPr>
              <a:t>L</a:t>
            </a:r>
          </a:p>
        </p:txBody>
      </p:sp>
      <p:sp>
        <p:nvSpPr>
          <p:cNvPr id="8" name="Rectangle 24"/>
          <p:cNvSpPr>
            <a:spLocks noChangeArrowheads="1"/>
          </p:cNvSpPr>
          <p:nvPr/>
        </p:nvSpPr>
        <p:spPr bwMode="auto">
          <a:xfrm>
            <a:off x="9057736" y="1935384"/>
            <a:ext cx="266831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rgbClr val="7C5F1E"/>
              </a:buClr>
              <a:buSzPct val="80000"/>
              <a:buFont typeface="Wingdings 2" panose="05020102010507070707" pitchFamily="18" charset="2"/>
              <a:buChar char=""/>
              <a:defRPr sz="3200">
                <a:solidFill>
                  <a:schemeClr val="tx1"/>
                </a:solidFill>
                <a:latin typeface="Verdana" panose="020B0604030504040204" pitchFamily="34" charset="0"/>
              </a:defRPr>
            </a:lvl1pPr>
            <a:lvl2pPr marL="742950" indent="-285750">
              <a:spcBef>
                <a:spcPts val="550"/>
              </a:spcBef>
              <a:buClr>
                <a:srgbClr val="7C5F1E"/>
              </a:buClr>
              <a:buFont typeface="Verdana" panose="020B0604030504040204" pitchFamily="34" charset="0"/>
              <a:buChar char="◦"/>
              <a:defRPr sz="2800">
                <a:solidFill>
                  <a:schemeClr val="tx1"/>
                </a:solidFill>
                <a:latin typeface="Verdana" panose="020B0604030504040204" pitchFamily="34" charset="0"/>
              </a:defRPr>
            </a:lvl2pPr>
            <a:lvl3pPr marL="1143000" indent="-228600">
              <a:spcBef>
                <a:spcPct val="20000"/>
              </a:spcBef>
              <a:buClr>
                <a:srgbClr val="BA8F2D"/>
              </a:buClr>
              <a:buFont typeface="Wingdings 2" panose="05020102010507070707" pitchFamily="18" charset="2"/>
              <a:buChar char=""/>
              <a:defRPr sz="2400">
                <a:solidFill>
                  <a:schemeClr val="tx1"/>
                </a:solidFill>
                <a:latin typeface="Verdana" panose="020B0604030504040204" pitchFamily="34" charset="0"/>
              </a:defRPr>
            </a:lvl3pPr>
            <a:lvl4pPr marL="1600200" indent="-228600">
              <a:spcBef>
                <a:spcPct val="20000"/>
              </a:spcBef>
              <a:buClr>
                <a:srgbClr val="E8D19D"/>
              </a:buClr>
              <a:buFont typeface="Wingdings 2" panose="05020102010507070707" pitchFamily="18" charset="2"/>
              <a:buChar char=""/>
              <a:defRPr sz="2000">
                <a:solidFill>
                  <a:schemeClr val="tx1"/>
                </a:solidFill>
                <a:latin typeface="Verdana" panose="020B0604030504040204" pitchFamily="34" charset="0"/>
              </a:defRPr>
            </a:lvl4pPr>
            <a:lvl5pPr marL="2057400" indent="-228600">
              <a:spcBef>
                <a:spcPct val="20000"/>
              </a:spcBef>
              <a:buClr>
                <a:srgbClr val="EFE0BE"/>
              </a:buClr>
              <a:buFont typeface="Wingdings 2" panose="05020102010507070707" pitchFamily="18" charset="2"/>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9pPr>
          </a:lstStyle>
          <a:p>
            <a:pPr algn="ctr">
              <a:spcBef>
                <a:spcPct val="0"/>
              </a:spcBef>
              <a:buClrTx/>
              <a:buSzTx/>
              <a:buNone/>
            </a:pPr>
            <a:r>
              <a:rPr lang="en-US" sz="1600" b="1" dirty="0">
                <a:latin typeface="Arial" panose="020B0604020202020204" pitchFamily="34" charset="0"/>
                <a:cs typeface="Arial" panose="020B0604020202020204" pitchFamily="34" charset="0"/>
              </a:rPr>
              <a:t>Spinal Discs</a:t>
            </a:r>
            <a:r>
              <a:rPr lang="en-US" sz="1600" dirty="0">
                <a:latin typeface="Arial" panose="020B0604020202020204" pitchFamily="34" charset="0"/>
                <a:cs typeface="Arial" panose="020B0604020202020204" pitchFamily="34" charset="0"/>
              </a:rPr>
              <a:t> are the “shock absorbers” between vertebrae</a:t>
            </a:r>
          </a:p>
        </p:txBody>
      </p:sp>
      <p:grpSp>
        <p:nvGrpSpPr>
          <p:cNvPr id="7" name="Group 6" descr="Image depicting when sensations can be due to damaged intervertebral discs">
            <a:extLst>
              <a:ext uri="{FF2B5EF4-FFF2-40B4-BE49-F238E27FC236}">
                <a16:creationId xmlns:a16="http://schemas.microsoft.com/office/drawing/2014/main" id="{AEE8FB07-0B00-4261-9650-A238268F9520}"/>
              </a:ext>
            </a:extLst>
          </p:cNvPr>
          <p:cNvGrpSpPr/>
          <p:nvPr/>
        </p:nvGrpSpPr>
        <p:grpSpPr>
          <a:xfrm>
            <a:off x="5860350" y="4437547"/>
            <a:ext cx="2751971" cy="1004221"/>
            <a:chOff x="5860350" y="4437547"/>
            <a:chExt cx="2751971" cy="1004221"/>
          </a:xfrm>
        </p:grpSpPr>
        <p:pic>
          <p:nvPicPr>
            <p:cNvPr id="11" name="Picture 2" descr="C:\Documents and Settings\W. Gary Allread\Local Settings\Temporary Internet Files\Content.IE5\38ENZSK1\MP900448601[1].jpg"/>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5860350" y="4437547"/>
              <a:ext cx="1554480" cy="1004221"/>
            </a:xfrm>
            <a:prstGeom prst="rect">
              <a:avLst/>
            </a:prstGeom>
            <a:noFill/>
          </p:spPr>
        </p:pic>
        <p:grpSp>
          <p:nvGrpSpPr>
            <p:cNvPr id="19" name="Group 68"/>
            <p:cNvGrpSpPr/>
            <p:nvPr/>
          </p:nvGrpSpPr>
          <p:grpSpPr>
            <a:xfrm>
              <a:off x="6230669" y="4592626"/>
              <a:ext cx="890589" cy="690682"/>
              <a:chOff x="7139897" y="5285398"/>
              <a:chExt cx="1193074" cy="971046"/>
            </a:xfrm>
          </p:grpSpPr>
          <p:pic>
            <p:nvPicPr>
              <p:cNvPr id="20"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t="71209" r="39769"/>
              <a:stretch>
                <a:fillRect/>
              </a:stretch>
            </p:blipFill>
            <p:spPr bwMode="auto">
              <a:xfrm>
                <a:off x="7212959" y="5942174"/>
                <a:ext cx="179966" cy="120297"/>
              </a:xfrm>
              <a:prstGeom prst="rect">
                <a:avLst/>
              </a:prstGeom>
              <a:noFill/>
              <a:ln w="9525">
                <a:noFill/>
                <a:miter lim="800000"/>
                <a:headEnd/>
                <a:tailEnd/>
              </a:ln>
              <a:effectLst/>
            </p:spPr>
          </p:pic>
          <p:pic>
            <p:nvPicPr>
              <p:cNvPr id="21"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t="71209" r="39769"/>
              <a:stretch>
                <a:fillRect/>
              </a:stretch>
            </p:blipFill>
            <p:spPr bwMode="auto">
              <a:xfrm rot="20774503">
                <a:off x="7300701" y="6012242"/>
                <a:ext cx="179966" cy="154267"/>
              </a:xfrm>
              <a:prstGeom prst="rect">
                <a:avLst/>
              </a:prstGeom>
              <a:noFill/>
              <a:ln w="9525">
                <a:noFill/>
                <a:miter lim="800000"/>
                <a:headEnd/>
                <a:tailEnd/>
              </a:ln>
              <a:effectLst/>
            </p:spPr>
          </p:pic>
          <p:pic>
            <p:nvPicPr>
              <p:cNvPr id="22"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t="71209" r="39769"/>
              <a:stretch>
                <a:fillRect/>
              </a:stretch>
            </p:blipFill>
            <p:spPr bwMode="auto">
              <a:xfrm rot="5904686">
                <a:off x="7521366" y="6078177"/>
                <a:ext cx="213692" cy="142841"/>
              </a:xfrm>
              <a:prstGeom prst="rect">
                <a:avLst/>
              </a:prstGeom>
              <a:noFill/>
              <a:ln w="9525">
                <a:noFill/>
                <a:miter lim="800000"/>
                <a:headEnd/>
                <a:tailEnd/>
              </a:ln>
              <a:effectLst/>
            </p:spPr>
          </p:pic>
          <p:pic>
            <p:nvPicPr>
              <p:cNvPr id="23"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t="71209" r="39769"/>
              <a:stretch>
                <a:fillRect/>
              </a:stretch>
            </p:blipFill>
            <p:spPr bwMode="auto">
              <a:xfrm rot="20859509">
                <a:off x="7770523" y="6052867"/>
                <a:ext cx="179966" cy="189403"/>
              </a:xfrm>
              <a:prstGeom prst="rect">
                <a:avLst/>
              </a:prstGeom>
              <a:noFill/>
              <a:ln w="9525">
                <a:noFill/>
                <a:miter lim="800000"/>
                <a:headEnd/>
                <a:tailEnd/>
              </a:ln>
              <a:effectLst/>
            </p:spPr>
          </p:pic>
          <p:pic>
            <p:nvPicPr>
              <p:cNvPr id="24"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t="71209" r="39769"/>
              <a:stretch>
                <a:fillRect/>
              </a:stretch>
            </p:blipFill>
            <p:spPr bwMode="auto">
              <a:xfrm rot="4495375">
                <a:off x="8001940" y="6018574"/>
                <a:ext cx="160059" cy="106990"/>
              </a:xfrm>
              <a:prstGeom prst="rect">
                <a:avLst/>
              </a:prstGeom>
              <a:noFill/>
              <a:ln w="9525">
                <a:noFill/>
                <a:miter lim="800000"/>
                <a:headEnd/>
                <a:tailEnd/>
              </a:ln>
              <a:effectLst/>
            </p:spPr>
          </p:pic>
          <p:pic>
            <p:nvPicPr>
              <p:cNvPr id="25"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t="71209" r="39769"/>
              <a:stretch>
                <a:fillRect/>
              </a:stretch>
            </p:blipFill>
            <p:spPr bwMode="auto">
              <a:xfrm rot="19191946">
                <a:off x="7911525" y="6057678"/>
                <a:ext cx="150441" cy="158330"/>
              </a:xfrm>
              <a:prstGeom prst="rect">
                <a:avLst/>
              </a:prstGeom>
              <a:noFill/>
              <a:ln w="9525">
                <a:noFill/>
                <a:miter lim="800000"/>
                <a:headEnd/>
                <a:tailEnd/>
              </a:ln>
              <a:effectLst/>
            </p:spPr>
          </p:pic>
          <p:pic>
            <p:nvPicPr>
              <p:cNvPr id="26"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t="71209" r="39769"/>
              <a:stretch>
                <a:fillRect/>
              </a:stretch>
            </p:blipFill>
            <p:spPr bwMode="auto">
              <a:xfrm rot="19191946">
                <a:off x="7664599" y="6067685"/>
                <a:ext cx="170157" cy="179080"/>
              </a:xfrm>
              <a:prstGeom prst="rect">
                <a:avLst/>
              </a:prstGeom>
              <a:noFill/>
              <a:ln w="9525">
                <a:noFill/>
                <a:miter lim="800000"/>
                <a:headEnd/>
                <a:tailEnd/>
              </a:ln>
              <a:effectLst/>
            </p:spPr>
          </p:pic>
          <p:pic>
            <p:nvPicPr>
              <p:cNvPr id="27"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t="71209" r="39769"/>
              <a:stretch>
                <a:fillRect/>
              </a:stretch>
            </p:blipFill>
            <p:spPr bwMode="auto">
              <a:xfrm rot="8524174">
                <a:off x="8112784" y="5991569"/>
                <a:ext cx="179966" cy="99637"/>
              </a:xfrm>
              <a:prstGeom prst="rect">
                <a:avLst/>
              </a:prstGeom>
              <a:noFill/>
              <a:ln w="9525">
                <a:noFill/>
                <a:miter lim="800000"/>
                <a:headEnd/>
                <a:tailEnd/>
              </a:ln>
              <a:effectLst/>
            </p:spPr>
          </p:pic>
          <p:pic>
            <p:nvPicPr>
              <p:cNvPr id="28"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t="71209" r="39769"/>
              <a:stretch>
                <a:fillRect/>
              </a:stretch>
            </p:blipFill>
            <p:spPr bwMode="auto">
              <a:xfrm rot="16925168">
                <a:off x="7407745" y="6077860"/>
                <a:ext cx="213692" cy="142841"/>
              </a:xfrm>
              <a:prstGeom prst="rect">
                <a:avLst/>
              </a:prstGeom>
              <a:noFill/>
              <a:ln w="9525">
                <a:noFill/>
                <a:miter lim="800000"/>
                <a:headEnd/>
                <a:tailEnd/>
              </a:ln>
              <a:effectLst/>
            </p:spPr>
          </p:pic>
          <p:pic>
            <p:nvPicPr>
              <p:cNvPr id="29"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t="71209" r="39769"/>
              <a:stretch>
                <a:fillRect/>
              </a:stretch>
            </p:blipFill>
            <p:spPr bwMode="auto">
              <a:xfrm rot="20563014">
                <a:off x="7139897" y="5820950"/>
                <a:ext cx="131863" cy="158330"/>
              </a:xfrm>
              <a:prstGeom prst="rect">
                <a:avLst/>
              </a:prstGeom>
              <a:noFill/>
              <a:ln w="9525">
                <a:noFill/>
                <a:miter lim="800000"/>
                <a:headEnd/>
                <a:tailEnd/>
              </a:ln>
              <a:effectLst/>
            </p:spPr>
          </p:pic>
          <p:pic>
            <p:nvPicPr>
              <p:cNvPr id="30"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t="71209" r="39769"/>
              <a:stretch>
                <a:fillRect/>
              </a:stretch>
            </p:blipFill>
            <p:spPr bwMode="auto">
              <a:xfrm>
                <a:off x="7365359" y="5390941"/>
                <a:ext cx="158589" cy="106008"/>
              </a:xfrm>
              <a:prstGeom prst="rect">
                <a:avLst/>
              </a:prstGeom>
              <a:noFill/>
              <a:ln w="9525">
                <a:noFill/>
                <a:miter lim="800000"/>
                <a:headEnd/>
                <a:tailEnd/>
              </a:ln>
              <a:effectLst/>
            </p:spPr>
          </p:pic>
          <p:pic>
            <p:nvPicPr>
              <p:cNvPr id="31"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t="71209" r="39769"/>
              <a:stretch>
                <a:fillRect/>
              </a:stretch>
            </p:blipFill>
            <p:spPr bwMode="auto">
              <a:xfrm rot="20774503">
                <a:off x="7467857" y="5433377"/>
                <a:ext cx="149056" cy="127771"/>
              </a:xfrm>
              <a:prstGeom prst="rect">
                <a:avLst/>
              </a:prstGeom>
              <a:noFill/>
              <a:ln w="9525">
                <a:noFill/>
                <a:miter lim="800000"/>
                <a:headEnd/>
                <a:tailEnd/>
              </a:ln>
              <a:effectLst/>
            </p:spPr>
          </p:pic>
          <p:pic>
            <p:nvPicPr>
              <p:cNvPr id="32"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t="71209" r="39769"/>
              <a:stretch>
                <a:fillRect/>
              </a:stretch>
            </p:blipFill>
            <p:spPr bwMode="auto">
              <a:xfrm rot="5904686">
                <a:off x="7673766" y="5487535"/>
                <a:ext cx="213692" cy="142841"/>
              </a:xfrm>
              <a:prstGeom prst="rect">
                <a:avLst/>
              </a:prstGeom>
              <a:noFill/>
              <a:ln w="9525">
                <a:noFill/>
                <a:miter lim="800000"/>
                <a:headEnd/>
                <a:tailEnd/>
              </a:ln>
              <a:effectLst/>
            </p:spPr>
          </p:pic>
          <p:pic>
            <p:nvPicPr>
              <p:cNvPr id="33"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t="71209" r="39769"/>
              <a:stretch>
                <a:fillRect/>
              </a:stretch>
            </p:blipFill>
            <p:spPr bwMode="auto">
              <a:xfrm rot="20859509">
                <a:off x="7915387" y="5446314"/>
                <a:ext cx="179966" cy="189403"/>
              </a:xfrm>
              <a:prstGeom prst="rect">
                <a:avLst/>
              </a:prstGeom>
              <a:noFill/>
              <a:ln w="9525">
                <a:noFill/>
                <a:miter lim="800000"/>
                <a:headEnd/>
                <a:tailEnd/>
              </a:ln>
              <a:effectLst/>
            </p:spPr>
          </p:pic>
          <p:pic>
            <p:nvPicPr>
              <p:cNvPr id="34"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t="71209" r="39769"/>
              <a:stretch>
                <a:fillRect/>
              </a:stretch>
            </p:blipFill>
            <p:spPr bwMode="auto">
              <a:xfrm rot="4495375">
                <a:off x="8109123" y="5407833"/>
                <a:ext cx="160059" cy="106990"/>
              </a:xfrm>
              <a:prstGeom prst="rect">
                <a:avLst/>
              </a:prstGeom>
              <a:noFill/>
              <a:ln w="9525">
                <a:noFill/>
                <a:miter lim="800000"/>
                <a:headEnd/>
                <a:tailEnd/>
              </a:ln>
              <a:effectLst/>
            </p:spPr>
          </p:pic>
          <p:pic>
            <p:nvPicPr>
              <p:cNvPr id="35"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t="71209" r="39769"/>
              <a:stretch>
                <a:fillRect/>
              </a:stretch>
            </p:blipFill>
            <p:spPr bwMode="auto">
              <a:xfrm rot="19191946">
                <a:off x="8034617" y="5440240"/>
                <a:ext cx="150441" cy="158330"/>
              </a:xfrm>
              <a:prstGeom prst="rect">
                <a:avLst/>
              </a:prstGeom>
              <a:noFill/>
              <a:ln w="9525">
                <a:noFill/>
                <a:miter lim="800000"/>
                <a:headEnd/>
                <a:tailEnd/>
              </a:ln>
              <a:effectLst/>
            </p:spPr>
          </p:pic>
          <p:pic>
            <p:nvPicPr>
              <p:cNvPr id="36"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t="71209" r="39769"/>
              <a:stretch>
                <a:fillRect/>
              </a:stretch>
            </p:blipFill>
            <p:spPr bwMode="auto">
              <a:xfrm rot="19191946">
                <a:off x="7811974" y="5477042"/>
                <a:ext cx="170157" cy="179080"/>
              </a:xfrm>
              <a:prstGeom prst="rect">
                <a:avLst/>
              </a:prstGeom>
              <a:noFill/>
              <a:ln w="9525">
                <a:noFill/>
                <a:miter lim="800000"/>
                <a:headEnd/>
                <a:tailEnd/>
              </a:ln>
              <a:effectLst/>
            </p:spPr>
          </p:pic>
          <p:pic>
            <p:nvPicPr>
              <p:cNvPr id="37"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t="71209" r="39769"/>
              <a:stretch>
                <a:fillRect/>
              </a:stretch>
            </p:blipFill>
            <p:spPr bwMode="auto">
              <a:xfrm rot="7753325">
                <a:off x="8193170" y="5325562"/>
                <a:ext cx="179966" cy="99637"/>
              </a:xfrm>
              <a:prstGeom prst="rect">
                <a:avLst/>
              </a:prstGeom>
              <a:noFill/>
              <a:ln w="9525">
                <a:noFill/>
                <a:miter lim="800000"/>
                <a:headEnd/>
                <a:tailEnd/>
              </a:ln>
              <a:effectLst/>
            </p:spPr>
          </p:pic>
          <p:pic>
            <p:nvPicPr>
              <p:cNvPr id="38"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t="71209" r="39769"/>
              <a:stretch>
                <a:fillRect/>
              </a:stretch>
            </p:blipFill>
            <p:spPr bwMode="auto">
              <a:xfrm rot="16925168">
                <a:off x="7581143" y="5474817"/>
                <a:ext cx="190044" cy="142841"/>
              </a:xfrm>
              <a:prstGeom prst="rect">
                <a:avLst/>
              </a:prstGeom>
              <a:noFill/>
              <a:ln w="9525">
                <a:noFill/>
                <a:miter lim="800000"/>
                <a:headEnd/>
                <a:tailEnd/>
              </a:ln>
              <a:effectLst/>
            </p:spPr>
          </p:pic>
        </p:grpSp>
        <p:cxnSp>
          <p:nvCxnSpPr>
            <p:cNvPr id="39" name="Straight Connector 38"/>
            <p:cNvCxnSpPr/>
            <p:nvPr/>
          </p:nvCxnSpPr>
          <p:spPr bwMode="auto">
            <a:xfrm rot="10800000">
              <a:off x="7471494" y="4948283"/>
              <a:ext cx="457200" cy="0"/>
            </a:xfrm>
            <a:prstGeom prst="line">
              <a:avLst/>
            </a:prstGeom>
            <a:noFill/>
            <a:ln w="38100" cap="flat" cmpd="sng" algn="ctr">
              <a:solidFill>
                <a:schemeClr val="tx1"/>
              </a:solidFill>
              <a:prstDash val="solid"/>
              <a:round/>
              <a:headEnd type="triangle" w="lg" len="med"/>
              <a:tailEnd type="none" w="med" len="med"/>
            </a:ln>
            <a:effectLst/>
          </p:spPr>
        </p:cxnSp>
        <p:pic>
          <p:nvPicPr>
            <p:cNvPr id="41" name="Picture 40"/>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7972241" y="4614439"/>
              <a:ext cx="640080" cy="640080"/>
            </a:xfrm>
            <a:prstGeom prst="rect">
              <a:avLst/>
            </a:prstGeom>
          </p:spPr>
        </p:pic>
      </p:grpSp>
      <p:grpSp>
        <p:nvGrpSpPr>
          <p:cNvPr id="5" name="Group 4" descr="Image depicting inability of one to feel when damage first occurs in intervertebral discs">
            <a:extLst>
              <a:ext uri="{FF2B5EF4-FFF2-40B4-BE49-F238E27FC236}">
                <a16:creationId xmlns:a16="http://schemas.microsoft.com/office/drawing/2014/main" id="{B754BE0A-4341-4F1A-B106-19580734EE79}"/>
              </a:ext>
            </a:extLst>
          </p:cNvPr>
          <p:cNvGrpSpPr/>
          <p:nvPr/>
        </p:nvGrpSpPr>
        <p:grpSpPr>
          <a:xfrm>
            <a:off x="5860350" y="2580858"/>
            <a:ext cx="2751971" cy="1005840"/>
            <a:chOff x="5860350" y="2580858"/>
            <a:chExt cx="2751971" cy="1005840"/>
          </a:xfrm>
        </p:grpSpPr>
        <p:pic>
          <p:nvPicPr>
            <p:cNvPr id="12" name="Picture 5"/>
            <p:cNvPicPr>
              <a:picLocks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860350" y="2580858"/>
              <a:ext cx="1554480" cy="1005840"/>
            </a:xfrm>
            <a:prstGeom prst="rect">
              <a:avLst/>
            </a:prstGeom>
            <a:noFill/>
            <a:ln w="9525">
              <a:noFill/>
              <a:miter lim="800000"/>
              <a:headEnd/>
              <a:tailEnd/>
            </a:ln>
          </p:spPr>
        </p:pic>
        <p:grpSp>
          <p:nvGrpSpPr>
            <p:cNvPr id="13" name="Group 32"/>
            <p:cNvGrpSpPr/>
            <p:nvPr/>
          </p:nvGrpSpPr>
          <p:grpSpPr>
            <a:xfrm>
              <a:off x="6303275" y="2701870"/>
              <a:ext cx="863609" cy="769825"/>
              <a:chOff x="6922798" y="5105400"/>
              <a:chExt cx="1185093" cy="1235369"/>
            </a:xfrm>
          </p:grpSpPr>
          <p:sp>
            <p:nvSpPr>
              <p:cNvPr id="14" name="Moon 13"/>
              <p:cNvSpPr/>
              <p:nvPr/>
            </p:nvSpPr>
            <p:spPr bwMode="auto">
              <a:xfrm rot="16355749">
                <a:off x="7243531" y="4850640"/>
                <a:ext cx="609600" cy="1119120"/>
              </a:xfrm>
              <a:prstGeom prst="moon">
                <a:avLst>
                  <a:gd name="adj" fmla="val 43283"/>
                </a:avLst>
              </a:prstGeom>
              <a:solidFill>
                <a:srgbClr val="C00000">
                  <a:alpha val="56863"/>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692150" indent="-347663" defTabSz="914400" fontAlgn="base">
                  <a:spcBef>
                    <a:spcPct val="20000"/>
                  </a:spcBef>
                  <a:spcAft>
                    <a:spcPct val="0"/>
                  </a:spcAft>
                  <a:buClr>
                    <a:srgbClr val="FF4040"/>
                  </a:buClr>
                  <a:buSzPct val="70000"/>
                  <a:buFont typeface="Wingdings" pitchFamily="2" charset="2"/>
                  <a:buChar char="l"/>
                </a:pPr>
                <a:endParaRPr lang="en-US" sz="2600">
                  <a:solidFill>
                    <a:srgbClr val="000000"/>
                  </a:solidFill>
                  <a:latin typeface="Arial" charset="0"/>
                </a:endParaRPr>
              </a:p>
            </p:txBody>
          </p:sp>
          <p:sp>
            <p:nvSpPr>
              <p:cNvPr id="15" name="Moon 14"/>
              <p:cNvSpPr/>
              <p:nvPr/>
            </p:nvSpPr>
            <p:spPr bwMode="auto">
              <a:xfrm rot="16355749">
                <a:off x="7183184" y="5470783"/>
                <a:ext cx="609600" cy="1130371"/>
              </a:xfrm>
              <a:prstGeom prst="moon">
                <a:avLst>
                  <a:gd name="adj" fmla="val 43283"/>
                </a:avLst>
              </a:prstGeom>
              <a:solidFill>
                <a:srgbClr val="C00000">
                  <a:alpha val="56863"/>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692150" indent="-347663" defTabSz="914400" fontAlgn="base">
                  <a:spcBef>
                    <a:spcPct val="20000"/>
                  </a:spcBef>
                  <a:spcAft>
                    <a:spcPct val="0"/>
                  </a:spcAft>
                  <a:buClr>
                    <a:srgbClr val="FF4040"/>
                  </a:buClr>
                  <a:buSzPct val="70000"/>
                  <a:buFont typeface="Wingdings" pitchFamily="2" charset="2"/>
                  <a:buChar char="l"/>
                </a:pPr>
                <a:endParaRPr lang="en-US" sz="2600">
                  <a:solidFill>
                    <a:srgbClr val="000000"/>
                  </a:solidFill>
                  <a:latin typeface="Arial" charset="0"/>
                </a:endParaRPr>
              </a:p>
            </p:txBody>
          </p:sp>
        </p:grpSp>
        <p:cxnSp>
          <p:nvCxnSpPr>
            <p:cNvPr id="40" name="Straight Connector 39"/>
            <p:cNvCxnSpPr/>
            <p:nvPr/>
          </p:nvCxnSpPr>
          <p:spPr bwMode="auto">
            <a:xfrm rot="5400000">
              <a:off x="7586334" y="2958692"/>
              <a:ext cx="10137" cy="274320"/>
            </a:xfrm>
            <a:prstGeom prst="line">
              <a:avLst/>
            </a:prstGeom>
            <a:noFill/>
            <a:ln w="38100" cap="flat" cmpd="sng" algn="ctr">
              <a:solidFill>
                <a:srgbClr val="000000"/>
              </a:solidFill>
              <a:prstDash val="solid"/>
              <a:round/>
              <a:headEnd type="triangle" w="lg" len="med"/>
              <a:tailEnd type="none" w="med" len="med"/>
            </a:ln>
            <a:effectLst/>
          </p:spPr>
        </p:cxnSp>
        <p:pic>
          <p:nvPicPr>
            <p:cNvPr id="42" name="Picture 41"/>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7972241" y="2762008"/>
              <a:ext cx="640080" cy="640080"/>
            </a:xfrm>
            <a:prstGeom prst="rect">
              <a:avLst/>
            </a:prstGeom>
          </p:spPr>
        </p:pic>
        <p:sp>
          <p:nvSpPr>
            <p:cNvPr id="43" name="&quot;No&quot; Symbol 42"/>
            <p:cNvSpPr>
              <a:spLocks noChangeAspect="1"/>
            </p:cNvSpPr>
            <p:nvPr/>
          </p:nvSpPr>
          <p:spPr bwMode="auto">
            <a:xfrm>
              <a:off x="7758037" y="2998995"/>
              <a:ext cx="182880" cy="193715"/>
            </a:xfrm>
            <a:prstGeom prst="noSmoking">
              <a:avLst>
                <a:gd name="adj" fmla="val 11839"/>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692150" marR="0" lvl="0" indent="-347663" defTabSz="914400" eaLnBrk="1" fontAlgn="base" latinLnBrk="0" hangingPunct="1">
                <a:lnSpc>
                  <a:spcPct val="100000"/>
                </a:lnSpc>
                <a:spcBef>
                  <a:spcPct val="20000"/>
                </a:spcBef>
                <a:spcAft>
                  <a:spcPct val="0"/>
                </a:spcAft>
                <a:buClr>
                  <a:srgbClr val="FF4040"/>
                </a:buClr>
                <a:buSzPct val="70000"/>
                <a:buFont typeface="Wingdings" pitchFamily="2" charset="2"/>
                <a:buChar char="l"/>
                <a:tabLst/>
                <a:defRPr/>
              </a:pPr>
              <a:endParaRPr kumimoji="0" lang="en-US" sz="2600" b="0" i="0" u="none" strike="noStrike" kern="0" cap="none" spc="0" normalizeH="0" baseline="0" noProof="0">
                <a:ln>
                  <a:noFill/>
                </a:ln>
                <a:solidFill>
                  <a:srgbClr val="000000"/>
                </a:solidFill>
                <a:effectLst/>
                <a:uLnTx/>
                <a:uFillTx/>
                <a:latin typeface="Arial" charset="0"/>
              </a:endParaRPr>
            </a:p>
          </p:txBody>
        </p:sp>
      </p:grpSp>
      <p:grpSp>
        <p:nvGrpSpPr>
          <p:cNvPr id="4" name="Group 3" descr="Image depicting human vertebra and intervertebral discs">
            <a:extLst>
              <a:ext uri="{FF2B5EF4-FFF2-40B4-BE49-F238E27FC236}">
                <a16:creationId xmlns:a16="http://schemas.microsoft.com/office/drawing/2014/main" id="{533D9FE5-A553-49E1-A95F-6DB767573BD1}"/>
              </a:ext>
            </a:extLst>
          </p:cNvPr>
          <p:cNvGrpSpPr/>
          <p:nvPr/>
        </p:nvGrpSpPr>
        <p:grpSpPr>
          <a:xfrm>
            <a:off x="9266350" y="2817219"/>
            <a:ext cx="2268782" cy="1883684"/>
            <a:chOff x="9266350" y="2817219"/>
            <a:chExt cx="2268782" cy="1883684"/>
          </a:xfrm>
        </p:grpSpPr>
        <p:pic>
          <p:nvPicPr>
            <p:cNvPr id="9" name="Picture 4"/>
            <p:cNvPicPr>
              <a:picLocks noChangeAspect="1" noChangeArrowheads="1"/>
            </p:cNvPicPr>
            <p:nvPr/>
          </p:nvPicPr>
          <p:blipFill>
            <a:blip r:embed="rId7">
              <a:extLst>
                <a:ext uri="{28A0092B-C50C-407E-A947-70E740481C1C}">
                  <a14:useLocalDpi xmlns:a14="http://schemas.microsoft.com/office/drawing/2010/main"/>
                </a:ext>
              </a:extLst>
            </a:blip>
            <a:srcRect/>
            <a:stretch>
              <a:fillRect/>
            </a:stretch>
          </p:blipFill>
          <p:spPr bwMode="auto">
            <a:xfrm flipH="1">
              <a:off x="9462193" y="2817219"/>
              <a:ext cx="2072939" cy="1883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5" name="Straight Connector 44"/>
            <p:cNvCxnSpPr/>
            <p:nvPr/>
          </p:nvCxnSpPr>
          <p:spPr bwMode="auto">
            <a:xfrm flipH="1">
              <a:off x="9266350" y="3009895"/>
              <a:ext cx="246646" cy="7619"/>
            </a:xfrm>
            <a:prstGeom prst="line">
              <a:avLst/>
            </a:prstGeom>
            <a:noFill/>
            <a:ln w="19050" cap="flat" cmpd="sng" algn="ctr">
              <a:solidFill>
                <a:schemeClr val="bg1">
                  <a:lumMod val="50000"/>
                </a:schemeClr>
              </a:solidFill>
              <a:prstDash val="solid"/>
              <a:round/>
              <a:headEnd type="triangle" w="lg" len="med"/>
              <a:tailEnd type="none" w="med" len="med"/>
            </a:ln>
            <a:effectLst/>
          </p:spPr>
        </p:cxnSp>
        <p:cxnSp>
          <p:nvCxnSpPr>
            <p:cNvPr id="46" name="Straight Connector 45"/>
            <p:cNvCxnSpPr/>
            <p:nvPr/>
          </p:nvCxnSpPr>
          <p:spPr bwMode="auto">
            <a:xfrm flipH="1">
              <a:off x="9280136" y="3832472"/>
              <a:ext cx="246646" cy="7619"/>
            </a:xfrm>
            <a:prstGeom prst="line">
              <a:avLst/>
            </a:prstGeom>
            <a:noFill/>
            <a:ln w="19050" cap="flat" cmpd="sng" algn="ctr">
              <a:solidFill>
                <a:schemeClr val="bg1">
                  <a:lumMod val="50000"/>
                </a:schemeClr>
              </a:solidFill>
              <a:prstDash val="solid"/>
              <a:round/>
              <a:headEnd type="triangle" w="lg" len="med"/>
              <a:tailEnd type="none" w="med" len="med"/>
            </a:ln>
            <a:effectLst/>
          </p:spPr>
        </p:cxnSp>
        <p:cxnSp>
          <p:nvCxnSpPr>
            <p:cNvPr id="47" name="Straight Connector 46"/>
            <p:cNvCxnSpPr/>
            <p:nvPr/>
          </p:nvCxnSpPr>
          <p:spPr bwMode="auto">
            <a:xfrm flipH="1">
              <a:off x="9415551" y="4654681"/>
              <a:ext cx="246646" cy="7619"/>
            </a:xfrm>
            <a:prstGeom prst="line">
              <a:avLst/>
            </a:prstGeom>
            <a:noFill/>
            <a:ln w="19050" cap="flat" cmpd="sng" algn="ctr">
              <a:solidFill>
                <a:schemeClr val="bg1">
                  <a:lumMod val="50000"/>
                </a:schemeClr>
              </a:solidFill>
              <a:prstDash val="solid"/>
              <a:round/>
              <a:headEnd type="triangle" w="lg" len="med"/>
              <a:tailEnd type="none" w="med" len="med"/>
            </a:ln>
            <a:effectLst/>
          </p:spPr>
        </p:cxnSp>
      </p:grpSp>
      <p:sp>
        <p:nvSpPr>
          <p:cNvPr id="6" name="Slide Number Placeholder 5"/>
          <p:cNvSpPr>
            <a:spLocks noGrp="1"/>
          </p:cNvSpPr>
          <p:nvPr>
            <p:ph type="sldNum" sz="quarter" idx="12"/>
          </p:nvPr>
        </p:nvSpPr>
        <p:spPr/>
        <p:txBody>
          <a:bodyPr/>
          <a:lstStyle/>
          <a:p>
            <a:fld id="{E5A08E0C-470D-4DAC-8534-76A0BAF8E78E}" type="slidenum">
              <a:rPr lang="en-US" smtClean="0"/>
              <a:t>26</a:t>
            </a:fld>
            <a:endParaRPr lang="en-US"/>
          </a:p>
        </p:txBody>
      </p:sp>
    </p:spTree>
    <p:extLst>
      <p:ext uri="{BB962C8B-B14F-4D97-AF65-F5344CB8AC3E}">
        <p14:creationId xmlns:p14="http://schemas.microsoft.com/office/powerpoint/2010/main" val="30901406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97279" y="758952"/>
            <a:ext cx="10902063" cy="3566160"/>
          </a:xfrm>
        </p:spPr>
        <p:txBody>
          <a:bodyPr/>
          <a:lstStyle/>
          <a:p>
            <a:r>
              <a:rPr lang="en-US" dirty="0"/>
              <a:t>How Do You Reduce Your Risk of Cumulative Trauma?</a:t>
            </a:r>
          </a:p>
        </p:txBody>
      </p:sp>
      <p:sp>
        <p:nvSpPr>
          <p:cNvPr id="5" name="Text Placeholder 4"/>
          <p:cNvSpPr>
            <a:spLocks noGrp="1"/>
          </p:cNvSpPr>
          <p:nvPr>
            <p:ph type="body" idx="1"/>
          </p:nvPr>
        </p:nvSpPr>
        <p:spPr/>
        <p:txBody>
          <a:bodyPr/>
          <a:lstStyle/>
          <a:p>
            <a:r>
              <a:rPr lang="en-US" dirty="0"/>
              <a:t>Approaches to Protect Yourself from Injury</a:t>
            </a:r>
          </a:p>
        </p:txBody>
      </p:sp>
      <p:sp>
        <p:nvSpPr>
          <p:cNvPr id="2" name="Slide Number Placeholder 1"/>
          <p:cNvSpPr>
            <a:spLocks noGrp="1"/>
          </p:cNvSpPr>
          <p:nvPr>
            <p:ph type="sldNum" sz="quarter" idx="12"/>
          </p:nvPr>
        </p:nvSpPr>
        <p:spPr/>
        <p:txBody>
          <a:bodyPr/>
          <a:lstStyle/>
          <a:p>
            <a:fld id="{E5A08E0C-470D-4DAC-8534-76A0BAF8E78E}" type="slidenum">
              <a:rPr lang="en-US" smtClean="0"/>
              <a:t>27</a:t>
            </a:fld>
            <a:endParaRPr lang="en-US"/>
          </a:p>
        </p:txBody>
      </p:sp>
    </p:spTree>
    <p:extLst>
      <p:ext uri="{BB962C8B-B14F-4D97-AF65-F5344CB8AC3E}">
        <p14:creationId xmlns:p14="http://schemas.microsoft.com/office/powerpoint/2010/main" val="22668821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367226" cy="1450757"/>
          </a:xfrm>
        </p:spPr>
        <p:txBody>
          <a:bodyPr/>
          <a:lstStyle/>
          <a:p>
            <a:r>
              <a:rPr lang="en-US" dirty="0"/>
              <a:t>Lowering Cumulative Trauma Risk</a:t>
            </a:r>
            <a:br>
              <a:rPr lang="en-US" dirty="0"/>
            </a:br>
            <a:r>
              <a:rPr lang="en-US" sz="4400" b="0" dirty="0"/>
              <a:t>Reduce Muscle Effort &amp; Stress on Body</a:t>
            </a:r>
            <a:endParaRPr lang="en-US" b="0" dirty="0"/>
          </a:p>
        </p:txBody>
      </p:sp>
      <p:sp>
        <p:nvSpPr>
          <p:cNvPr id="3" name="Content Placeholder 2"/>
          <p:cNvSpPr>
            <a:spLocks noGrp="1"/>
          </p:cNvSpPr>
          <p:nvPr>
            <p:ph idx="1"/>
          </p:nvPr>
        </p:nvSpPr>
        <p:spPr/>
        <p:txBody>
          <a:bodyPr/>
          <a:lstStyle/>
          <a:p>
            <a:r>
              <a:rPr lang="en-US" dirty="0"/>
              <a:t>Examples:</a:t>
            </a:r>
          </a:p>
          <a:p>
            <a:pPr lvl="1"/>
            <a:r>
              <a:rPr lang="en-US" dirty="0"/>
              <a:t>Get your body as close to the load as possible before picking it up</a:t>
            </a:r>
          </a:p>
          <a:p>
            <a:endParaRPr lang="en-US" dirty="0"/>
          </a:p>
        </p:txBody>
      </p:sp>
      <p:sp>
        <p:nvSpPr>
          <p:cNvPr id="4" name="Slide Number Placeholder 3"/>
          <p:cNvSpPr>
            <a:spLocks noGrp="1"/>
          </p:cNvSpPr>
          <p:nvPr>
            <p:ph type="sldNum" sz="quarter" idx="12"/>
          </p:nvPr>
        </p:nvSpPr>
        <p:spPr/>
        <p:txBody>
          <a:bodyPr/>
          <a:lstStyle/>
          <a:p>
            <a:fld id="{E5A08E0C-470D-4DAC-8534-76A0BAF8E78E}" type="slidenum">
              <a:rPr lang="en-US" smtClean="0"/>
              <a:t>28</a:t>
            </a:fld>
            <a:endParaRPr lang="en-US"/>
          </a:p>
        </p:txBody>
      </p:sp>
      <p:sp>
        <p:nvSpPr>
          <p:cNvPr id="21" name="AutoShape 2" descr="File:Green-checkmark.svg - Wikimedia Common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 name="Rectangle 24"/>
          <p:cNvSpPr>
            <a:spLocks noChangeArrowheads="1"/>
          </p:cNvSpPr>
          <p:nvPr/>
        </p:nvSpPr>
        <p:spPr bwMode="auto">
          <a:xfrm>
            <a:off x="1007074" y="3999375"/>
            <a:ext cx="2969592"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rgbClr val="7C5F1E"/>
              </a:buClr>
              <a:buSzPct val="80000"/>
              <a:buFont typeface="Wingdings 2" panose="05020102010507070707" pitchFamily="18" charset="2"/>
              <a:buChar char=""/>
              <a:defRPr sz="3200">
                <a:solidFill>
                  <a:schemeClr val="tx1"/>
                </a:solidFill>
                <a:latin typeface="Verdana" panose="020B0604030504040204" pitchFamily="34" charset="0"/>
              </a:defRPr>
            </a:lvl1pPr>
            <a:lvl2pPr marL="742950" indent="-285750">
              <a:spcBef>
                <a:spcPts val="550"/>
              </a:spcBef>
              <a:buClr>
                <a:srgbClr val="7C5F1E"/>
              </a:buClr>
              <a:buFont typeface="Verdana" panose="020B0604030504040204" pitchFamily="34" charset="0"/>
              <a:buChar char="◦"/>
              <a:defRPr sz="2800">
                <a:solidFill>
                  <a:schemeClr val="tx1"/>
                </a:solidFill>
                <a:latin typeface="Verdana" panose="020B0604030504040204" pitchFamily="34" charset="0"/>
              </a:defRPr>
            </a:lvl2pPr>
            <a:lvl3pPr marL="1143000" indent="-228600">
              <a:spcBef>
                <a:spcPct val="20000"/>
              </a:spcBef>
              <a:buClr>
                <a:srgbClr val="BA8F2D"/>
              </a:buClr>
              <a:buFont typeface="Wingdings 2" panose="05020102010507070707" pitchFamily="18" charset="2"/>
              <a:buChar char=""/>
              <a:defRPr sz="2400">
                <a:solidFill>
                  <a:schemeClr val="tx1"/>
                </a:solidFill>
                <a:latin typeface="Verdana" panose="020B0604030504040204" pitchFamily="34" charset="0"/>
              </a:defRPr>
            </a:lvl3pPr>
            <a:lvl4pPr marL="1600200" indent="-228600">
              <a:spcBef>
                <a:spcPct val="20000"/>
              </a:spcBef>
              <a:buClr>
                <a:srgbClr val="E8D19D"/>
              </a:buClr>
              <a:buFont typeface="Wingdings 2" panose="05020102010507070707" pitchFamily="18" charset="2"/>
              <a:buChar char=""/>
              <a:defRPr sz="2000">
                <a:solidFill>
                  <a:schemeClr val="tx1"/>
                </a:solidFill>
                <a:latin typeface="Verdana" panose="020B0604030504040204" pitchFamily="34" charset="0"/>
              </a:defRPr>
            </a:lvl4pPr>
            <a:lvl5pPr marL="2057400" indent="-228600">
              <a:spcBef>
                <a:spcPct val="20000"/>
              </a:spcBef>
              <a:buClr>
                <a:srgbClr val="EFE0BE"/>
              </a:buClr>
              <a:buFont typeface="Wingdings 2" panose="05020102010507070707" pitchFamily="18" charset="2"/>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9pPr>
          </a:lstStyle>
          <a:p>
            <a:pPr algn="r">
              <a:spcBef>
                <a:spcPct val="0"/>
              </a:spcBef>
              <a:buClrTx/>
              <a:buSzTx/>
              <a:buNone/>
            </a:pPr>
            <a:r>
              <a:rPr lang="en-US" sz="1600" b="1" dirty="0">
                <a:latin typeface="Arial" panose="020B0604020202020204" pitchFamily="34" charset="0"/>
                <a:cs typeface="Arial" panose="020B0604020202020204" pitchFamily="34" charset="0"/>
              </a:rPr>
              <a:t>“</a:t>
            </a:r>
            <a:r>
              <a:rPr lang="en-US" sz="1600" b="1" i="1" dirty="0">
                <a:latin typeface="Arial" panose="020B0604020202020204" pitchFamily="34" charset="0"/>
                <a:cs typeface="Arial" panose="020B0604020202020204" pitchFamily="34" charset="0"/>
              </a:rPr>
              <a:t>Lift with your legs, not your back</a:t>
            </a:r>
            <a:r>
              <a:rPr lang="en-US" sz="1600" b="1" dirty="0">
                <a:latin typeface="Arial" panose="020B0604020202020204" pitchFamily="34" charset="0"/>
                <a:cs typeface="Arial" panose="020B0604020202020204" pitchFamily="34" charset="0"/>
              </a:rPr>
              <a:t>” is not a good strategy if your knees cause you to lift with the load further away from your body</a:t>
            </a:r>
          </a:p>
        </p:txBody>
      </p:sp>
      <p:pic>
        <p:nvPicPr>
          <p:cNvPr id="11" name="Picture 10" descr="Image depicting stick figure of person lifting box with bent knees but still inappropriately"/>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bwMode="ltGray">
          <a:xfrm>
            <a:off x="4121273" y="3679849"/>
            <a:ext cx="1780186" cy="2017951"/>
          </a:xfrm>
          <a:prstGeom prst="rect">
            <a:avLst/>
          </a:prstGeom>
        </p:spPr>
      </p:pic>
      <p:pic>
        <p:nvPicPr>
          <p:cNvPr id="12" name="Picture 11" descr="Image depicting stick figure of person lifting box with bent knees more appropriately due to straddling of the box"/>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bwMode="ltGray">
          <a:xfrm>
            <a:off x="6895250" y="3652414"/>
            <a:ext cx="1487553" cy="2072820"/>
          </a:xfrm>
          <a:prstGeom prst="rect">
            <a:avLst/>
          </a:prstGeom>
        </p:spPr>
      </p:pic>
      <p:sp>
        <p:nvSpPr>
          <p:cNvPr id="112" name="Rectangle 24"/>
          <p:cNvSpPr>
            <a:spLocks noChangeArrowheads="1"/>
          </p:cNvSpPr>
          <p:nvPr/>
        </p:nvSpPr>
        <p:spPr bwMode="auto">
          <a:xfrm>
            <a:off x="8635442" y="3999375"/>
            <a:ext cx="2386152"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rgbClr val="7C5F1E"/>
              </a:buClr>
              <a:buSzPct val="80000"/>
              <a:buFont typeface="Wingdings 2" panose="05020102010507070707" pitchFamily="18" charset="2"/>
              <a:buChar char=""/>
              <a:defRPr sz="3200">
                <a:solidFill>
                  <a:schemeClr val="tx1"/>
                </a:solidFill>
                <a:latin typeface="Verdana" panose="020B0604030504040204" pitchFamily="34" charset="0"/>
              </a:defRPr>
            </a:lvl1pPr>
            <a:lvl2pPr marL="742950" indent="-285750">
              <a:spcBef>
                <a:spcPts val="550"/>
              </a:spcBef>
              <a:buClr>
                <a:srgbClr val="7C5F1E"/>
              </a:buClr>
              <a:buFont typeface="Verdana" panose="020B0604030504040204" pitchFamily="34" charset="0"/>
              <a:buChar char="◦"/>
              <a:defRPr sz="2800">
                <a:solidFill>
                  <a:schemeClr val="tx1"/>
                </a:solidFill>
                <a:latin typeface="Verdana" panose="020B0604030504040204" pitchFamily="34" charset="0"/>
              </a:defRPr>
            </a:lvl2pPr>
            <a:lvl3pPr marL="1143000" indent="-228600">
              <a:spcBef>
                <a:spcPct val="20000"/>
              </a:spcBef>
              <a:buClr>
                <a:srgbClr val="BA8F2D"/>
              </a:buClr>
              <a:buFont typeface="Wingdings 2" panose="05020102010507070707" pitchFamily="18" charset="2"/>
              <a:buChar char=""/>
              <a:defRPr sz="2400">
                <a:solidFill>
                  <a:schemeClr val="tx1"/>
                </a:solidFill>
                <a:latin typeface="Verdana" panose="020B0604030504040204" pitchFamily="34" charset="0"/>
              </a:defRPr>
            </a:lvl3pPr>
            <a:lvl4pPr marL="1600200" indent="-228600">
              <a:spcBef>
                <a:spcPct val="20000"/>
              </a:spcBef>
              <a:buClr>
                <a:srgbClr val="E8D19D"/>
              </a:buClr>
              <a:buFont typeface="Wingdings 2" panose="05020102010507070707" pitchFamily="18" charset="2"/>
              <a:buChar char=""/>
              <a:defRPr sz="2000">
                <a:solidFill>
                  <a:schemeClr val="tx1"/>
                </a:solidFill>
                <a:latin typeface="Verdana" panose="020B0604030504040204" pitchFamily="34" charset="0"/>
              </a:defRPr>
            </a:lvl4pPr>
            <a:lvl5pPr marL="2057400" indent="-228600">
              <a:spcBef>
                <a:spcPct val="20000"/>
              </a:spcBef>
              <a:buClr>
                <a:srgbClr val="EFE0BE"/>
              </a:buClr>
              <a:buFont typeface="Wingdings 2" panose="05020102010507070707" pitchFamily="18" charset="2"/>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9pPr>
          </a:lstStyle>
          <a:p>
            <a:pPr>
              <a:spcBef>
                <a:spcPct val="0"/>
              </a:spcBef>
              <a:buClrTx/>
              <a:buSzTx/>
              <a:buNone/>
            </a:pPr>
            <a:r>
              <a:rPr lang="en-US" sz="1600" b="1" dirty="0">
                <a:latin typeface="Arial" panose="020B0604020202020204" pitchFamily="34" charset="0"/>
                <a:cs typeface="Arial" panose="020B0604020202020204" pitchFamily="34" charset="0"/>
              </a:rPr>
              <a:t>When possible, straddle the load so that you can lift and handle it closer to your body</a:t>
            </a:r>
          </a:p>
        </p:txBody>
      </p:sp>
    </p:spTree>
    <p:extLst>
      <p:ext uri="{BB962C8B-B14F-4D97-AF65-F5344CB8AC3E}">
        <p14:creationId xmlns:p14="http://schemas.microsoft.com/office/powerpoint/2010/main" val="34812501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367226" cy="1450757"/>
          </a:xfrm>
        </p:spPr>
        <p:txBody>
          <a:bodyPr/>
          <a:lstStyle/>
          <a:p>
            <a:r>
              <a:rPr lang="en-US" dirty="0"/>
              <a:t>Lowering Cumulative Trauma Risk</a:t>
            </a:r>
            <a:br>
              <a:rPr lang="en-US" dirty="0"/>
            </a:br>
            <a:r>
              <a:rPr lang="en-US" sz="4400" b="0" dirty="0"/>
              <a:t>Reduce Muscle Effort &amp; Stress on Body</a:t>
            </a:r>
            <a:endParaRPr lang="en-US" b="0" dirty="0"/>
          </a:p>
        </p:txBody>
      </p:sp>
      <p:sp>
        <p:nvSpPr>
          <p:cNvPr id="3" name="Content Placeholder 2"/>
          <p:cNvSpPr>
            <a:spLocks noGrp="1"/>
          </p:cNvSpPr>
          <p:nvPr>
            <p:ph idx="1"/>
          </p:nvPr>
        </p:nvSpPr>
        <p:spPr>
          <a:xfrm>
            <a:off x="1097280" y="1845734"/>
            <a:ext cx="9980451" cy="4023360"/>
          </a:xfrm>
        </p:spPr>
        <p:txBody>
          <a:bodyPr/>
          <a:lstStyle/>
          <a:p>
            <a:r>
              <a:rPr lang="en-US" dirty="0"/>
              <a:t>Examples:</a:t>
            </a:r>
          </a:p>
          <a:p>
            <a:pPr lvl="1"/>
            <a:r>
              <a:rPr lang="en-US" dirty="0"/>
              <a:t>Carry items in                                                                   front of the body</a:t>
            </a:r>
          </a:p>
          <a:p>
            <a:pPr lvl="1"/>
            <a:endParaRPr lang="en-US" sz="1400" dirty="0"/>
          </a:p>
          <a:p>
            <a:pPr lvl="1"/>
            <a:r>
              <a:rPr lang="en-US" dirty="0"/>
              <a:t>When possible, balance                                              items handled between                                              sides of the body</a:t>
            </a:r>
          </a:p>
          <a:p>
            <a:pPr lvl="1"/>
            <a:endParaRPr lang="en-US" sz="1400" dirty="0"/>
          </a:p>
          <a:p>
            <a:pPr lvl="1"/>
            <a:r>
              <a:rPr lang="en-US" dirty="0"/>
              <a:t>Ask for help when lifting heavy                                objects</a:t>
            </a:r>
          </a:p>
          <a:p>
            <a:pPr marL="461963" lvl="1" indent="0">
              <a:buNone/>
            </a:pPr>
            <a:endParaRPr lang="en-US" sz="1400" dirty="0"/>
          </a:p>
        </p:txBody>
      </p:sp>
      <p:sp>
        <p:nvSpPr>
          <p:cNvPr id="4" name="Slide Number Placeholder 3"/>
          <p:cNvSpPr>
            <a:spLocks noGrp="1"/>
          </p:cNvSpPr>
          <p:nvPr>
            <p:ph type="sldNum" sz="quarter" idx="12"/>
          </p:nvPr>
        </p:nvSpPr>
        <p:spPr/>
        <p:txBody>
          <a:bodyPr/>
          <a:lstStyle/>
          <a:p>
            <a:fld id="{E5A08E0C-470D-4DAC-8534-76A0BAF8E78E}" type="slidenum">
              <a:rPr lang="en-US" smtClean="0"/>
              <a:t>29</a:t>
            </a:fld>
            <a:endParaRPr lang="en-US"/>
          </a:p>
        </p:txBody>
      </p:sp>
      <p:grpSp>
        <p:nvGrpSpPr>
          <p:cNvPr id="5" name="Group 4" descr="Stick figures of two person team-lifting a heavy box"/>
          <p:cNvGrpSpPr>
            <a:grpSpLocks noChangeAspect="1"/>
          </p:cNvGrpSpPr>
          <p:nvPr/>
        </p:nvGrpSpPr>
        <p:grpSpPr bwMode="ltGray">
          <a:xfrm>
            <a:off x="7507437" y="4889151"/>
            <a:ext cx="1807322" cy="1371600"/>
            <a:chOff x="9411419" y="2208362"/>
            <a:chExt cx="2173857" cy="1518249"/>
          </a:xfrm>
        </p:grpSpPr>
        <p:pic>
          <p:nvPicPr>
            <p:cNvPr id="18434" name="Picture 2" descr="https://o.remove.bg/downloads/8ea07018-a924-4960-abcb-b83626b12672/images-removebg-preview.pn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ltGray">
            <a:xfrm>
              <a:off x="9411419" y="2208362"/>
              <a:ext cx="2173857" cy="1518249"/>
            </a:xfrm>
            <a:prstGeom prst="rect">
              <a:avLst/>
            </a:prstGeom>
            <a:noFill/>
            <a:extLst>
              <a:ext uri="{909E8E84-426E-40DD-AFC4-6F175D3DCCD1}">
                <a14:hiddenFill xmlns:a14="http://schemas.microsoft.com/office/drawing/2010/main">
                  <a:solidFill>
                    <a:srgbClr val="FFFFFF"/>
                  </a:solidFill>
                </a14:hiddenFill>
              </a:ext>
            </a:extLst>
          </p:spPr>
        </p:pic>
        <p:sp>
          <p:nvSpPr>
            <p:cNvPr id="7" name="Oval 6"/>
            <p:cNvSpPr>
              <a:spLocks noChangeAspect="1"/>
            </p:cNvSpPr>
            <p:nvPr/>
          </p:nvSpPr>
          <p:spPr bwMode="ltGray">
            <a:xfrm>
              <a:off x="10213941" y="2395068"/>
              <a:ext cx="27432" cy="27432"/>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a:spLocks noChangeAspect="1"/>
            </p:cNvSpPr>
            <p:nvPr/>
          </p:nvSpPr>
          <p:spPr bwMode="ltGray">
            <a:xfrm>
              <a:off x="10791791" y="2388718"/>
              <a:ext cx="27432" cy="27432"/>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3" name="Group 52" descr="Stick figure of person carrying box in front of the body"/>
          <p:cNvGrpSpPr>
            <a:grpSpLocks noChangeAspect="1"/>
          </p:cNvGrpSpPr>
          <p:nvPr/>
        </p:nvGrpSpPr>
        <p:grpSpPr bwMode="ltGray">
          <a:xfrm>
            <a:off x="5449703" y="1856097"/>
            <a:ext cx="831190" cy="1737360"/>
            <a:chOff x="6545674" y="4051952"/>
            <a:chExt cx="910392" cy="1902909"/>
          </a:xfrm>
        </p:grpSpPr>
        <p:sp>
          <p:nvSpPr>
            <p:cNvPr id="25" name="Rounded Rectangle 24"/>
            <p:cNvSpPr/>
            <p:nvPr/>
          </p:nvSpPr>
          <p:spPr bwMode="ltGray">
            <a:xfrm>
              <a:off x="6765387" y="5128852"/>
              <a:ext cx="178661" cy="826009"/>
            </a:xfrm>
            <a:prstGeom prst="roundRect">
              <a:avLst>
                <a:gd name="adj" fmla="val 2745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p:nvSpPr>
          <p:spPr bwMode="ltGray">
            <a:xfrm>
              <a:off x="7075225" y="5128852"/>
              <a:ext cx="178661" cy="826009"/>
            </a:xfrm>
            <a:prstGeom prst="roundRect">
              <a:avLst>
                <a:gd name="adj" fmla="val 2745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bwMode="ltGray">
            <a:xfrm>
              <a:off x="6765975" y="4457191"/>
              <a:ext cx="487067" cy="826009"/>
            </a:xfrm>
            <a:prstGeom prst="roundRect">
              <a:avLst>
                <a:gd name="adj" fmla="val 2745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a:spLocks noChangeAspect="1"/>
            </p:cNvSpPr>
            <p:nvPr/>
          </p:nvSpPr>
          <p:spPr bwMode="ltGray">
            <a:xfrm>
              <a:off x="6830380" y="4051952"/>
              <a:ext cx="365760" cy="36576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bwMode="ltGray">
            <a:xfrm rot="19800000">
              <a:off x="7193098" y="4445200"/>
              <a:ext cx="155448" cy="365760"/>
            </a:xfrm>
            <a:prstGeom prst="roundRect">
              <a:avLst>
                <a:gd name="adj" fmla="val 50000"/>
              </a:avLst>
            </a:prstGeom>
            <a:solidFill>
              <a:schemeClr val="tx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a:spLocks noChangeAspect="1"/>
            </p:cNvSpPr>
            <p:nvPr/>
          </p:nvSpPr>
          <p:spPr bwMode="ltGray">
            <a:xfrm>
              <a:off x="6938331" y="4174188"/>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a:spLocks noChangeAspect="1"/>
            </p:cNvSpPr>
            <p:nvPr/>
          </p:nvSpPr>
          <p:spPr bwMode="ltGray">
            <a:xfrm>
              <a:off x="7052629" y="4174188"/>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bwMode="ltGray">
            <a:xfrm>
              <a:off x="6925381" y="4072615"/>
              <a:ext cx="186804" cy="299313"/>
            </a:xfrm>
            <a:prstGeom prst="rect">
              <a:avLst/>
            </a:prstGeom>
          </p:spPr>
          <p:txBody>
            <a:bodyPr wrap="square">
              <a:spAutoFit/>
            </a:bodyPr>
            <a:lstStyle/>
            <a:p>
              <a:pPr algn="ctr">
                <a:lnSpc>
                  <a:spcPts val="1800"/>
                </a:lnSpc>
              </a:pPr>
              <a:r>
                <a:rPr lang="en-US" sz="900" i="1" dirty="0">
                  <a:solidFill>
                    <a:schemeClr val="bg1"/>
                  </a:solidFill>
                </a:rPr>
                <a:t>L</a:t>
              </a:r>
            </a:p>
          </p:txBody>
        </p:sp>
        <p:sp>
          <p:nvSpPr>
            <p:cNvPr id="9" name="Rectangle 8"/>
            <p:cNvSpPr>
              <a:spLocks noChangeAspect="1"/>
            </p:cNvSpPr>
            <p:nvPr/>
          </p:nvSpPr>
          <p:spPr bwMode="ltGray">
            <a:xfrm>
              <a:off x="6846801" y="4799267"/>
              <a:ext cx="320040" cy="320040"/>
            </a:xfrm>
            <a:prstGeom prst="rect">
              <a:avLst/>
            </a:prstGeom>
            <a:solidFill>
              <a:schemeClr val="tx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bwMode="ltGray">
            <a:xfrm rot="24360000">
              <a:off x="7149742" y="4623431"/>
              <a:ext cx="155448" cy="457200"/>
            </a:xfrm>
            <a:prstGeom prst="roundRect">
              <a:avLst>
                <a:gd name="adj" fmla="val 50000"/>
              </a:avLst>
            </a:prstGeom>
            <a:solidFill>
              <a:schemeClr val="tx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bwMode="ltGray">
            <a:xfrm rot="2400000" flipH="1">
              <a:off x="6671537" y="4440327"/>
              <a:ext cx="155448" cy="365760"/>
            </a:xfrm>
            <a:prstGeom prst="roundRect">
              <a:avLst>
                <a:gd name="adj" fmla="val 50000"/>
              </a:avLst>
            </a:prstGeom>
            <a:solidFill>
              <a:schemeClr val="tx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bwMode="ltGray">
            <a:xfrm rot="18840000" flipH="1">
              <a:off x="6696550" y="4623431"/>
              <a:ext cx="155448" cy="457200"/>
            </a:xfrm>
            <a:prstGeom prst="roundRect">
              <a:avLst>
                <a:gd name="adj" fmla="val 50000"/>
              </a:avLst>
            </a:prstGeom>
            <a:solidFill>
              <a:schemeClr val="tx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descr="Stick figure of person carrying two objects evenly balanced on each side of the body"/>
          <p:cNvGrpSpPr>
            <a:grpSpLocks noChangeAspect="1"/>
          </p:cNvGrpSpPr>
          <p:nvPr/>
        </p:nvGrpSpPr>
        <p:grpSpPr bwMode="ltGray">
          <a:xfrm>
            <a:off x="6617018" y="3317241"/>
            <a:ext cx="1004722" cy="1737360"/>
            <a:chOff x="8463843" y="4041241"/>
            <a:chExt cx="1100460" cy="1902909"/>
          </a:xfrm>
        </p:grpSpPr>
        <p:sp>
          <p:nvSpPr>
            <p:cNvPr id="27" name="Rounded Rectangle 26"/>
            <p:cNvSpPr/>
            <p:nvPr/>
          </p:nvSpPr>
          <p:spPr bwMode="ltGray">
            <a:xfrm>
              <a:off x="8779333" y="5118141"/>
              <a:ext cx="178661" cy="826009"/>
            </a:xfrm>
            <a:prstGeom prst="roundRect">
              <a:avLst>
                <a:gd name="adj" fmla="val 2745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ed Rectangle 27"/>
            <p:cNvSpPr/>
            <p:nvPr/>
          </p:nvSpPr>
          <p:spPr bwMode="ltGray">
            <a:xfrm>
              <a:off x="9089171" y="5118141"/>
              <a:ext cx="178661" cy="826009"/>
            </a:xfrm>
            <a:prstGeom prst="roundRect">
              <a:avLst>
                <a:gd name="adj" fmla="val 2745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28"/>
            <p:cNvSpPr/>
            <p:nvPr/>
          </p:nvSpPr>
          <p:spPr bwMode="ltGray">
            <a:xfrm>
              <a:off x="8779921" y="4446480"/>
              <a:ext cx="487067" cy="826009"/>
            </a:xfrm>
            <a:prstGeom prst="roundRect">
              <a:avLst>
                <a:gd name="adj" fmla="val 2745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a:spLocks noChangeAspect="1"/>
            </p:cNvSpPr>
            <p:nvPr/>
          </p:nvSpPr>
          <p:spPr bwMode="ltGray">
            <a:xfrm>
              <a:off x="8844326" y="4041241"/>
              <a:ext cx="365760" cy="36576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ounded Rectangle 30"/>
            <p:cNvSpPr/>
            <p:nvPr/>
          </p:nvSpPr>
          <p:spPr bwMode="ltGray">
            <a:xfrm rot="20400000">
              <a:off x="9207044" y="4453539"/>
              <a:ext cx="155448" cy="365760"/>
            </a:xfrm>
            <a:prstGeom prst="roundRect">
              <a:avLst>
                <a:gd name="adj" fmla="val 50000"/>
              </a:avLst>
            </a:prstGeom>
            <a:solidFill>
              <a:schemeClr val="tx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a:spLocks noChangeAspect="1"/>
            </p:cNvSpPr>
            <p:nvPr/>
          </p:nvSpPr>
          <p:spPr bwMode="ltGray">
            <a:xfrm>
              <a:off x="8952277" y="4163477"/>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a:spLocks noChangeAspect="1"/>
            </p:cNvSpPr>
            <p:nvPr/>
          </p:nvSpPr>
          <p:spPr bwMode="ltGray">
            <a:xfrm>
              <a:off x="9066575" y="4163477"/>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bwMode="ltGray">
            <a:xfrm>
              <a:off x="8939327" y="4061904"/>
              <a:ext cx="186804" cy="299313"/>
            </a:xfrm>
            <a:prstGeom prst="rect">
              <a:avLst/>
            </a:prstGeom>
          </p:spPr>
          <p:txBody>
            <a:bodyPr wrap="square">
              <a:spAutoFit/>
            </a:bodyPr>
            <a:lstStyle/>
            <a:p>
              <a:pPr algn="ctr">
                <a:lnSpc>
                  <a:spcPts val="1800"/>
                </a:lnSpc>
              </a:pPr>
              <a:r>
                <a:rPr lang="en-US" sz="900" i="1" dirty="0">
                  <a:solidFill>
                    <a:schemeClr val="bg1"/>
                  </a:solidFill>
                </a:rPr>
                <a:t>L</a:t>
              </a:r>
            </a:p>
          </p:txBody>
        </p:sp>
        <p:sp>
          <p:nvSpPr>
            <p:cNvPr id="35" name="Rectangle 34"/>
            <p:cNvSpPr>
              <a:spLocks noChangeAspect="1"/>
            </p:cNvSpPr>
            <p:nvPr/>
          </p:nvSpPr>
          <p:spPr bwMode="ltGray">
            <a:xfrm>
              <a:off x="9289983" y="5055280"/>
              <a:ext cx="274320" cy="274320"/>
            </a:xfrm>
            <a:prstGeom prst="rect">
              <a:avLst/>
            </a:prstGeom>
            <a:solidFill>
              <a:schemeClr val="tx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ounded Rectangle 36"/>
            <p:cNvSpPr/>
            <p:nvPr/>
          </p:nvSpPr>
          <p:spPr bwMode="ltGray">
            <a:xfrm rot="1800000" flipH="1">
              <a:off x="8685483" y="4429616"/>
              <a:ext cx="155448" cy="365760"/>
            </a:xfrm>
            <a:prstGeom prst="roundRect">
              <a:avLst>
                <a:gd name="adj" fmla="val 50000"/>
              </a:avLst>
            </a:prstGeom>
            <a:solidFill>
              <a:schemeClr val="tx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ounded Rectangle 37"/>
            <p:cNvSpPr/>
            <p:nvPr/>
          </p:nvSpPr>
          <p:spPr bwMode="ltGray">
            <a:xfrm rot="20520000" flipH="1">
              <a:off x="9298361" y="4684882"/>
              <a:ext cx="155448" cy="457200"/>
            </a:xfrm>
            <a:prstGeom prst="roundRect">
              <a:avLst>
                <a:gd name="adj" fmla="val 50000"/>
              </a:avLst>
            </a:prstGeom>
            <a:solidFill>
              <a:schemeClr val="tx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a:spLocks noChangeAspect="1"/>
            </p:cNvSpPr>
            <p:nvPr/>
          </p:nvSpPr>
          <p:spPr bwMode="ltGray">
            <a:xfrm>
              <a:off x="8463843" y="5055280"/>
              <a:ext cx="274320" cy="274320"/>
            </a:xfrm>
            <a:prstGeom prst="rect">
              <a:avLst/>
            </a:prstGeom>
            <a:solidFill>
              <a:schemeClr val="tx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ounded Rectangle 50"/>
            <p:cNvSpPr/>
            <p:nvPr/>
          </p:nvSpPr>
          <p:spPr bwMode="ltGray">
            <a:xfrm rot="1080000" flipH="1" flipV="1">
              <a:off x="8576939" y="4684882"/>
              <a:ext cx="155448" cy="457200"/>
            </a:xfrm>
            <a:prstGeom prst="roundRect">
              <a:avLst>
                <a:gd name="adj" fmla="val 50000"/>
              </a:avLst>
            </a:prstGeom>
            <a:solidFill>
              <a:schemeClr val="tx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5" name="Rectangle 24"/>
          <p:cNvSpPr>
            <a:spLocks noChangeArrowheads="1"/>
          </p:cNvSpPr>
          <p:nvPr/>
        </p:nvSpPr>
        <p:spPr bwMode="auto">
          <a:xfrm>
            <a:off x="6361318" y="1908385"/>
            <a:ext cx="309571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rgbClr val="7C5F1E"/>
              </a:buClr>
              <a:buSzPct val="80000"/>
              <a:buFont typeface="Wingdings 2" panose="05020102010507070707" pitchFamily="18" charset="2"/>
              <a:buChar char=""/>
              <a:defRPr sz="3200">
                <a:solidFill>
                  <a:schemeClr val="tx1"/>
                </a:solidFill>
                <a:latin typeface="Verdana" panose="020B0604030504040204" pitchFamily="34" charset="0"/>
              </a:defRPr>
            </a:lvl1pPr>
            <a:lvl2pPr marL="742950" indent="-285750">
              <a:spcBef>
                <a:spcPts val="550"/>
              </a:spcBef>
              <a:buClr>
                <a:srgbClr val="7C5F1E"/>
              </a:buClr>
              <a:buFont typeface="Verdana" panose="020B0604030504040204" pitchFamily="34" charset="0"/>
              <a:buChar char="◦"/>
              <a:defRPr sz="2800">
                <a:solidFill>
                  <a:schemeClr val="tx1"/>
                </a:solidFill>
                <a:latin typeface="Verdana" panose="020B0604030504040204" pitchFamily="34" charset="0"/>
              </a:defRPr>
            </a:lvl2pPr>
            <a:lvl3pPr marL="1143000" indent="-228600">
              <a:spcBef>
                <a:spcPct val="20000"/>
              </a:spcBef>
              <a:buClr>
                <a:srgbClr val="BA8F2D"/>
              </a:buClr>
              <a:buFont typeface="Wingdings 2" panose="05020102010507070707" pitchFamily="18" charset="2"/>
              <a:buChar char=""/>
              <a:defRPr sz="2400">
                <a:solidFill>
                  <a:schemeClr val="tx1"/>
                </a:solidFill>
                <a:latin typeface="Verdana" panose="020B0604030504040204" pitchFamily="34" charset="0"/>
              </a:defRPr>
            </a:lvl3pPr>
            <a:lvl4pPr marL="1600200" indent="-228600">
              <a:spcBef>
                <a:spcPct val="20000"/>
              </a:spcBef>
              <a:buClr>
                <a:srgbClr val="E8D19D"/>
              </a:buClr>
              <a:buFont typeface="Wingdings 2" panose="05020102010507070707" pitchFamily="18" charset="2"/>
              <a:buChar char=""/>
              <a:defRPr sz="2000">
                <a:solidFill>
                  <a:schemeClr val="tx1"/>
                </a:solidFill>
                <a:latin typeface="Verdana" panose="020B0604030504040204" pitchFamily="34" charset="0"/>
              </a:defRPr>
            </a:lvl4pPr>
            <a:lvl5pPr marL="2057400" indent="-228600">
              <a:spcBef>
                <a:spcPct val="20000"/>
              </a:spcBef>
              <a:buClr>
                <a:srgbClr val="EFE0BE"/>
              </a:buClr>
              <a:buFont typeface="Wingdings 2" panose="05020102010507070707" pitchFamily="18" charset="2"/>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9pPr>
          </a:lstStyle>
          <a:p>
            <a:pPr>
              <a:spcBef>
                <a:spcPct val="0"/>
              </a:spcBef>
              <a:buClrTx/>
              <a:buSzTx/>
              <a:buNone/>
            </a:pPr>
            <a:r>
              <a:rPr lang="en-US" sz="1600" b="1" dirty="0">
                <a:latin typeface="Arial" panose="020B0604020202020204" pitchFamily="34" charset="0"/>
                <a:cs typeface="Arial" panose="020B0604020202020204" pitchFamily="34" charset="0"/>
              </a:rPr>
              <a:t>Allows both sides of the body to equally support the load</a:t>
            </a:r>
          </a:p>
        </p:txBody>
      </p:sp>
      <p:sp>
        <p:nvSpPr>
          <p:cNvPr id="57" name="Rectangle 24"/>
          <p:cNvSpPr>
            <a:spLocks noChangeArrowheads="1"/>
          </p:cNvSpPr>
          <p:nvPr/>
        </p:nvSpPr>
        <p:spPr bwMode="auto">
          <a:xfrm>
            <a:off x="7584075" y="3356574"/>
            <a:ext cx="317496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rgbClr val="7C5F1E"/>
              </a:buClr>
              <a:buSzPct val="80000"/>
              <a:buFont typeface="Wingdings 2" panose="05020102010507070707" pitchFamily="18" charset="2"/>
              <a:buChar char=""/>
              <a:defRPr sz="3200">
                <a:solidFill>
                  <a:schemeClr val="tx1"/>
                </a:solidFill>
                <a:latin typeface="Verdana" panose="020B0604030504040204" pitchFamily="34" charset="0"/>
              </a:defRPr>
            </a:lvl1pPr>
            <a:lvl2pPr marL="742950" indent="-285750">
              <a:spcBef>
                <a:spcPts val="550"/>
              </a:spcBef>
              <a:buClr>
                <a:srgbClr val="7C5F1E"/>
              </a:buClr>
              <a:buFont typeface="Verdana" panose="020B0604030504040204" pitchFamily="34" charset="0"/>
              <a:buChar char="◦"/>
              <a:defRPr sz="2800">
                <a:solidFill>
                  <a:schemeClr val="tx1"/>
                </a:solidFill>
                <a:latin typeface="Verdana" panose="020B0604030504040204" pitchFamily="34" charset="0"/>
              </a:defRPr>
            </a:lvl2pPr>
            <a:lvl3pPr marL="1143000" indent="-228600">
              <a:spcBef>
                <a:spcPct val="20000"/>
              </a:spcBef>
              <a:buClr>
                <a:srgbClr val="BA8F2D"/>
              </a:buClr>
              <a:buFont typeface="Wingdings 2" panose="05020102010507070707" pitchFamily="18" charset="2"/>
              <a:buChar char=""/>
              <a:defRPr sz="2400">
                <a:solidFill>
                  <a:schemeClr val="tx1"/>
                </a:solidFill>
                <a:latin typeface="Verdana" panose="020B0604030504040204" pitchFamily="34" charset="0"/>
              </a:defRPr>
            </a:lvl3pPr>
            <a:lvl4pPr marL="1600200" indent="-228600">
              <a:spcBef>
                <a:spcPct val="20000"/>
              </a:spcBef>
              <a:buClr>
                <a:srgbClr val="E8D19D"/>
              </a:buClr>
              <a:buFont typeface="Wingdings 2" panose="05020102010507070707" pitchFamily="18" charset="2"/>
              <a:buChar char=""/>
              <a:defRPr sz="2000">
                <a:solidFill>
                  <a:schemeClr val="tx1"/>
                </a:solidFill>
                <a:latin typeface="Verdana" panose="020B0604030504040204" pitchFamily="34" charset="0"/>
              </a:defRPr>
            </a:lvl4pPr>
            <a:lvl5pPr marL="2057400" indent="-228600">
              <a:spcBef>
                <a:spcPct val="20000"/>
              </a:spcBef>
              <a:buClr>
                <a:srgbClr val="EFE0BE"/>
              </a:buClr>
              <a:buFont typeface="Wingdings 2" panose="05020102010507070707" pitchFamily="18" charset="2"/>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9pPr>
          </a:lstStyle>
          <a:p>
            <a:pPr>
              <a:spcBef>
                <a:spcPct val="0"/>
              </a:spcBef>
              <a:buClrTx/>
              <a:buSzTx/>
              <a:buNone/>
            </a:pPr>
            <a:r>
              <a:rPr lang="en-US" sz="1600" b="1" dirty="0">
                <a:latin typeface="Arial" panose="020B0604020202020204" pitchFamily="34" charset="0"/>
                <a:cs typeface="Arial" panose="020B0604020202020204" pitchFamily="34" charset="0"/>
              </a:rPr>
              <a:t>Allows both sides of the body to equally support the load</a:t>
            </a:r>
          </a:p>
        </p:txBody>
      </p:sp>
      <p:sp>
        <p:nvSpPr>
          <p:cNvPr id="58" name="Rectangle 24"/>
          <p:cNvSpPr>
            <a:spLocks noChangeArrowheads="1"/>
          </p:cNvSpPr>
          <p:nvPr/>
        </p:nvSpPr>
        <p:spPr bwMode="auto">
          <a:xfrm>
            <a:off x="9293531" y="4867414"/>
            <a:ext cx="226024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rgbClr val="7C5F1E"/>
              </a:buClr>
              <a:buSzPct val="80000"/>
              <a:buFont typeface="Wingdings 2" panose="05020102010507070707" pitchFamily="18" charset="2"/>
              <a:buChar char=""/>
              <a:defRPr sz="3200">
                <a:solidFill>
                  <a:schemeClr val="tx1"/>
                </a:solidFill>
                <a:latin typeface="Verdana" panose="020B0604030504040204" pitchFamily="34" charset="0"/>
              </a:defRPr>
            </a:lvl1pPr>
            <a:lvl2pPr marL="742950" indent="-285750">
              <a:spcBef>
                <a:spcPts val="550"/>
              </a:spcBef>
              <a:buClr>
                <a:srgbClr val="7C5F1E"/>
              </a:buClr>
              <a:buFont typeface="Verdana" panose="020B0604030504040204" pitchFamily="34" charset="0"/>
              <a:buChar char="◦"/>
              <a:defRPr sz="2800">
                <a:solidFill>
                  <a:schemeClr val="tx1"/>
                </a:solidFill>
                <a:latin typeface="Verdana" panose="020B0604030504040204" pitchFamily="34" charset="0"/>
              </a:defRPr>
            </a:lvl2pPr>
            <a:lvl3pPr marL="1143000" indent="-228600">
              <a:spcBef>
                <a:spcPct val="20000"/>
              </a:spcBef>
              <a:buClr>
                <a:srgbClr val="BA8F2D"/>
              </a:buClr>
              <a:buFont typeface="Wingdings 2" panose="05020102010507070707" pitchFamily="18" charset="2"/>
              <a:buChar char=""/>
              <a:defRPr sz="2400">
                <a:solidFill>
                  <a:schemeClr val="tx1"/>
                </a:solidFill>
                <a:latin typeface="Verdana" panose="020B0604030504040204" pitchFamily="34" charset="0"/>
              </a:defRPr>
            </a:lvl3pPr>
            <a:lvl4pPr marL="1600200" indent="-228600">
              <a:spcBef>
                <a:spcPct val="20000"/>
              </a:spcBef>
              <a:buClr>
                <a:srgbClr val="E8D19D"/>
              </a:buClr>
              <a:buFont typeface="Wingdings 2" panose="05020102010507070707" pitchFamily="18" charset="2"/>
              <a:buChar char=""/>
              <a:defRPr sz="2000">
                <a:solidFill>
                  <a:schemeClr val="tx1"/>
                </a:solidFill>
                <a:latin typeface="Verdana" panose="020B0604030504040204" pitchFamily="34" charset="0"/>
              </a:defRPr>
            </a:lvl4pPr>
            <a:lvl5pPr marL="2057400" indent="-228600">
              <a:spcBef>
                <a:spcPct val="20000"/>
              </a:spcBef>
              <a:buClr>
                <a:srgbClr val="EFE0BE"/>
              </a:buClr>
              <a:buFont typeface="Wingdings 2" panose="05020102010507070707" pitchFamily="18" charset="2"/>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9pPr>
          </a:lstStyle>
          <a:p>
            <a:pPr>
              <a:spcBef>
                <a:spcPct val="0"/>
              </a:spcBef>
              <a:buClrTx/>
              <a:buSzTx/>
              <a:buNone/>
            </a:pPr>
            <a:r>
              <a:rPr lang="en-US" sz="1600" b="1" dirty="0">
                <a:latin typeface="Arial" panose="020B0604020202020204" pitchFamily="34" charset="0"/>
                <a:cs typeface="Arial" panose="020B0604020202020204" pitchFamily="34" charset="0"/>
              </a:rPr>
              <a:t>Divides effort between individuals</a:t>
            </a:r>
          </a:p>
        </p:txBody>
      </p:sp>
    </p:spTree>
    <p:extLst>
      <p:ext uri="{BB962C8B-B14F-4D97-AF65-F5344CB8AC3E}">
        <p14:creationId xmlns:p14="http://schemas.microsoft.com/office/powerpoint/2010/main" val="3190833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 Topics</a:t>
            </a:r>
            <a:br>
              <a:rPr lang="en-US" dirty="0"/>
            </a:br>
            <a:r>
              <a:rPr lang="en-US" sz="4400" b="0" dirty="0"/>
              <a:t>Reducing Risk of Cumulative Trauma</a:t>
            </a:r>
            <a:endParaRPr lang="en-US" b="0" dirty="0"/>
          </a:p>
        </p:txBody>
      </p:sp>
      <p:sp>
        <p:nvSpPr>
          <p:cNvPr id="3" name="Content Placeholder 2"/>
          <p:cNvSpPr>
            <a:spLocks noGrp="1"/>
          </p:cNvSpPr>
          <p:nvPr>
            <p:ph idx="1"/>
          </p:nvPr>
        </p:nvSpPr>
        <p:spPr/>
        <p:txBody>
          <a:bodyPr/>
          <a:lstStyle/>
          <a:p>
            <a:r>
              <a:rPr lang="en-US" b="1" dirty="0"/>
              <a:t>Why</a:t>
            </a:r>
            <a:r>
              <a:rPr lang="en-US" dirty="0"/>
              <a:t> focus on young and newly hired employees?</a:t>
            </a:r>
          </a:p>
          <a:p>
            <a:r>
              <a:rPr lang="en-US" b="1" dirty="0"/>
              <a:t>What </a:t>
            </a:r>
            <a:r>
              <a:rPr lang="en-US" dirty="0"/>
              <a:t>causes cumulative trauma, pain, and injury?</a:t>
            </a:r>
          </a:p>
          <a:p>
            <a:r>
              <a:rPr lang="en-US" b="1" dirty="0"/>
              <a:t>How</a:t>
            </a:r>
            <a:r>
              <a:rPr lang="en-US" dirty="0"/>
              <a:t> to keep yourself safe and healthy, especially if you are young or a new hire</a:t>
            </a:r>
          </a:p>
        </p:txBody>
      </p:sp>
      <p:sp>
        <p:nvSpPr>
          <p:cNvPr id="4" name="Slide Number Placeholder 3"/>
          <p:cNvSpPr>
            <a:spLocks noGrp="1"/>
          </p:cNvSpPr>
          <p:nvPr>
            <p:ph type="sldNum" sz="quarter" idx="12"/>
          </p:nvPr>
        </p:nvSpPr>
        <p:spPr/>
        <p:txBody>
          <a:bodyPr/>
          <a:lstStyle/>
          <a:p>
            <a:fld id="{E5A08E0C-470D-4DAC-8534-76A0BAF8E78E}" type="slidenum">
              <a:rPr lang="en-US" smtClean="0"/>
              <a:t>3</a:t>
            </a:fld>
            <a:endParaRPr lang="en-US"/>
          </a:p>
        </p:txBody>
      </p:sp>
    </p:spTree>
    <p:extLst>
      <p:ext uri="{BB962C8B-B14F-4D97-AF65-F5344CB8AC3E}">
        <p14:creationId xmlns:p14="http://schemas.microsoft.com/office/powerpoint/2010/main" val="32361644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367226" cy="1450757"/>
          </a:xfrm>
        </p:spPr>
        <p:txBody>
          <a:bodyPr/>
          <a:lstStyle/>
          <a:p>
            <a:r>
              <a:rPr lang="en-US" dirty="0"/>
              <a:t>Lowering Cumulative Trauma Risk</a:t>
            </a:r>
            <a:br>
              <a:rPr lang="en-US" dirty="0"/>
            </a:br>
            <a:r>
              <a:rPr lang="en-US" sz="4400" b="0" dirty="0"/>
              <a:t>Reduce Muscle Effort &amp; Stress on Body</a:t>
            </a:r>
            <a:endParaRPr lang="en-US" b="0" dirty="0"/>
          </a:p>
        </p:txBody>
      </p:sp>
      <p:sp>
        <p:nvSpPr>
          <p:cNvPr id="3" name="Content Placeholder 2"/>
          <p:cNvSpPr>
            <a:spLocks noGrp="1"/>
          </p:cNvSpPr>
          <p:nvPr>
            <p:ph idx="1"/>
          </p:nvPr>
        </p:nvSpPr>
        <p:spPr>
          <a:xfrm>
            <a:off x="1097280" y="1845734"/>
            <a:ext cx="5878277" cy="4023360"/>
          </a:xfrm>
        </p:spPr>
        <p:txBody>
          <a:bodyPr/>
          <a:lstStyle/>
          <a:p>
            <a:r>
              <a:rPr lang="en-US" dirty="0"/>
              <a:t>Examples:</a:t>
            </a:r>
          </a:p>
          <a:p>
            <a:r>
              <a:rPr lang="en-US" sz="3200" dirty="0"/>
              <a:t>Get your body as close                to the load as possible        before picking it up </a:t>
            </a:r>
          </a:p>
          <a:p>
            <a:endParaRPr lang="en-US" sz="2800" dirty="0"/>
          </a:p>
          <a:p>
            <a:r>
              <a:rPr lang="en-US" sz="3200" dirty="0"/>
              <a:t>For heavy loads, make more trips with less weight, when possible</a:t>
            </a:r>
          </a:p>
          <a:p>
            <a:endParaRPr lang="en-US" sz="3200" dirty="0"/>
          </a:p>
        </p:txBody>
      </p:sp>
      <p:sp>
        <p:nvSpPr>
          <p:cNvPr id="4" name="Slide Number Placeholder 3"/>
          <p:cNvSpPr>
            <a:spLocks noGrp="1"/>
          </p:cNvSpPr>
          <p:nvPr>
            <p:ph type="sldNum" sz="quarter" idx="12"/>
          </p:nvPr>
        </p:nvSpPr>
        <p:spPr/>
        <p:txBody>
          <a:bodyPr/>
          <a:lstStyle/>
          <a:p>
            <a:fld id="{E5A08E0C-470D-4DAC-8534-76A0BAF8E78E}" type="slidenum">
              <a:rPr lang="en-US" smtClean="0"/>
              <a:t>30</a:t>
            </a:fld>
            <a:endParaRPr lang="en-US"/>
          </a:p>
        </p:txBody>
      </p:sp>
      <p:sp>
        <p:nvSpPr>
          <p:cNvPr id="21" name="AutoShape 2" descr="File:Green-checkmark.svg - Wikimedia Common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8436" name="Picture 18435" descr="Image depicting a stick figure of person reaching across a pallet to pick up a box"/>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bwMode="ltGray">
          <a:xfrm>
            <a:off x="6118817" y="2289946"/>
            <a:ext cx="1163648" cy="1371600"/>
          </a:xfrm>
          <a:prstGeom prst="rect">
            <a:avLst/>
          </a:prstGeom>
        </p:spPr>
      </p:pic>
      <p:pic>
        <p:nvPicPr>
          <p:cNvPr id="18437" name="Picture 18436" descr="Image depicting a stick figure of person walking around a pallet to pick up a box close to the body"/>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bwMode="ltGray">
          <a:xfrm>
            <a:off x="7657434" y="2070030"/>
            <a:ext cx="1670756" cy="1828800"/>
          </a:xfrm>
          <a:prstGeom prst="rect">
            <a:avLst/>
          </a:prstGeom>
        </p:spPr>
      </p:pic>
      <p:pic>
        <p:nvPicPr>
          <p:cNvPr id="18438" name="Picture 18437" descr="Image depicting a stick figure of person moving a heavy box"/>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bwMode="ltGray">
          <a:xfrm>
            <a:off x="6899068" y="4409960"/>
            <a:ext cx="763830" cy="1600200"/>
          </a:xfrm>
          <a:prstGeom prst="rect">
            <a:avLst/>
          </a:prstGeom>
        </p:spPr>
      </p:pic>
      <p:pic>
        <p:nvPicPr>
          <p:cNvPr id="18439" name="Picture 18438" descr="Image depicting a stick figure of person make two trips to transfer lighter-weight boxes"/>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bwMode="ltGray">
          <a:xfrm>
            <a:off x="8442761" y="4411509"/>
            <a:ext cx="1498060" cy="1600200"/>
          </a:xfrm>
          <a:prstGeom prst="rect">
            <a:avLst/>
          </a:prstGeom>
        </p:spPr>
      </p:pic>
      <p:sp>
        <p:nvSpPr>
          <p:cNvPr id="104" name="Rectangle 24"/>
          <p:cNvSpPr>
            <a:spLocks noChangeArrowheads="1"/>
          </p:cNvSpPr>
          <p:nvPr/>
        </p:nvSpPr>
        <p:spPr bwMode="auto">
          <a:xfrm>
            <a:off x="9517416" y="2237164"/>
            <a:ext cx="2036819"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rgbClr val="7C5F1E"/>
              </a:buClr>
              <a:buSzPct val="80000"/>
              <a:buFont typeface="Wingdings 2" panose="05020102010507070707" pitchFamily="18" charset="2"/>
              <a:buChar char=""/>
              <a:defRPr sz="3200">
                <a:solidFill>
                  <a:schemeClr val="tx1"/>
                </a:solidFill>
                <a:latin typeface="Verdana" panose="020B0604030504040204" pitchFamily="34" charset="0"/>
              </a:defRPr>
            </a:lvl1pPr>
            <a:lvl2pPr marL="742950" indent="-285750">
              <a:spcBef>
                <a:spcPts val="550"/>
              </a:spcBef>
              <a:buClr>
                <a:srgbClr val="7C5F1E"/>
              </a:buClr>
              <a:buFont typeface="Verdana" panose="020B0604030504040204" pitchFamily="34" charset="0"/>
              <a:buChar char="◦"/>
              <a:defRPr sz="2800">
                <a:solidFill>
                  <a:schemeClr val="tx1"/>
                </a:solidFill>
                <a:latin typeface="Verdana" panose="020B0604030504040204" pitchFamily="34" charset="0"/>
              </a:defRPr>
            </a:lvl2pPr>
            <a:lvl3pPr marL="1143000" indent="-228600">
              <a:spcBef>
                <a:spcPct val="20000"/>
              </a:spcBef>
              <a:buClr>
                <a:srgbClr val="BA8F2D"/>
              </a:buClr>
              <a:buFont typeface="Wingdings 2" panose="05020102010507070707" pitchFamily="18" charset="2"/>
              <a:buChar char=""/>
              <a:defRPr sz="2400">
                <a:solidFill>
                  <a:schemeClr val="tx1"/>
                </a:solidFill>
                <a:latin typeface="Verdana" panose="020B0604030504040204" pitchFamily="34" charset="0"/>
              </a:defRPr>
            </a:lvl3pPr>
            <a:lvl4pPr marL="1600200" indent="-228600">
              <a:spcBef>
                <a:spcPct val="20000"/>
              </a:spcBef>
              <a:buClr>
                <a:srgbClr val="E8D19D"/>
              </a:buClr>
              <a:buFont typeface="Wingdings 2" panose="05020102010507070707" pitchFamily="18" charset="2"/>
              <a:buChar char=""/>
              <a:defRPr sz="2000">
                <a:solidFill>
                  <a:schemeClr val="tx1"/>
                </a:solidFill>
                <a:latin typeface="Verdana" panose="020B0604030504040204" pitchFamily="34" charset="0"/>
              </a:defRPr>
            </a:lvl4pPr>
            <a:lvl5pPr marL="2057400" indent="-228600">
              <a:spcBef>
                <a:spcPct val="20000"/>
              </a:spcBef>
              <a:buClr>
                <a:srgbClr val="EFE0BE"/>
              </a:buClr>
              <a:buFont typeface="Wingdings 2" panose="05020102010507070707" pitchFamily="18" charset="2"/>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9pPr>
          </a:lstStyle>
          <a:p>
            <a:pPr>
              <a:spcBef>
                <a:spcPct val="0"/>
              </a:spcBef>
              <a:buClrTx/>
              <a:buSzTx/>
              <a:buNone/>
            </a:pPr>
            <a:r>
              <a:rPr lang="en-US" sz="1600" b="1" dirty="0">
                <a:latin typeface="Arial" panose="020B0604020202020204" pitchFamily="34" charset="0"/>
                <a:cs typeface="Arial" panose="020B0604020202020204" pitchFamily="34" charset="0"/>
              </a:rPr>
              <a:t>Less reaching to pick up a load is safer for the back and shoulders</a:t>
            </a:r>
          </a:p>
        </p:txBody>
      </p:sp>
      <p:sp>
        <p:nvSpPr>
          <p:cNvPr id="105" name="Rectangle 24"/>
          <p:cNvSpPr>
            <a:spLocks noChangeArrowheads="1"/>
          </p:cNvSpPr>
          <p:nvPr/>
        </p:nvSpPr>
        <p:spPr bwMode="auto">
          <a:xfrm>
            <a:off x="10112942" y="4481281"/>
            <a:ext cx="161848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rgbClr val="7C5F1E"/>
              </a:buClr>
              <a:buSzPct val="80000"/>
              <a:buFont typeface="Wingdings 2" panose="05020102010507070707" pitchFamily="18" charset="2"/>
              <a:buChar char=""/>
              <a:defRPr sz="3200">
                <a:solidFill>
                  <a:schemeClr val="tx1"/>
                </a:solidFill>
                <a:latin typeface="Verdana" panose="020B0604030504040204" pitchFamily="34" charset="0"/>
              </a:defRPr>
            </a:lvl1pPr>
            <a:lvl2pPr marL="742950" indent="-285750">
              <a:spcBef>
                <a:spcPts val="550"/>
              </a:spcBef>
              <a:buClr>
                <a:srgbClr val="7C5F1E"/>
              </a:buClr>
              <a:buFont typeface="Verdana" panose="020B0604030504040204" pitchFamily="34" charset="0"/>
              <a:buChar char="◦"/>
              <a:defRPr sz="2800">
                <a:solidFill>
                  <a:schemeClr val="tx1"/>
                </a:solidFill>
                <a:latin typeface="Verdana" panose="020B0604030504040204" pitchFamily="34" charset="0"/>
              </a:defRPr>
            </a:lvl2pPr>
            <a:lvl3pPr marL="1143000" indent="-228600">
              <a:spcBef>
                <a:spcPct val="20000"/>
              </a:spcBef>
              <a:buClr>
                <a:srgbClr val="BA8F2D"/>
              </a:buClr>
              <a:buFont typeface="Wingdings 2" panose="05020102010507070707" pitchFamily="18" charset="2"/>
              <a:buChar char=""/>
              <a:defRPr sz="2400">
                <a:solidFill>
                  <a:schemeClr val="tx1"/>
                </a:solidFill>
                <a:latin typeface="Verdana" panose="020B0604030504040204" pitchFamily="34" charset="0"/>
              </a:defRPr>
            </a:lvl3pPr>
            <a:lvl4pPr marL="1600200" indent="-228600">
              <a:spcBef>
                <a:spcPct val="20000"/>
              </a:spcBef>
              <a:buClr>
                <a:srgbClr val="E8D19D"/>
              </a:buClr>
              <a:buFont typeface="Wingdings 2" panose="05020102010507070707" pitchFamily="18" charset="2"/>
              <a:buChar char=""/>
              <a:defRPr sz="2000">
                <a:solidFill>
                  <a:schemeClr val="tx1"/>
                </a:solidFill>
                <a:latin typeface="Verdana" panose="020B0604030504040204" pitchFamily="34" charset="0"/>
              </a:defRPr>
            </a:lvl4pPr>
            <a:lvl5pPr marL="2057400" indent="-228600">
              <a:spcBef>
                <a:spcPct val="20000"/>
              </a:spcBef>
              <a:buClr>
                <a:srgbClr val="EFE0BE"/>
              </a:buClr>
              <a:buFont typeface="Wingdings 2" panose="05020102010507070707" pitchFamily="18" charset="2"/>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9pPr>
          </a:lstStyle>
          <a:p>
            <a:pPr>
              <a:spcBef>
                <a:spcPct val="0"/>
              </a:spcBef>
              <a:buClrTx/>
              <a:buSzTx/>
              <a:buNone/>
            </a:pPr>
            <a:r>
              <a:rPr lang="en-US" sz="1600" b="1" dirty="0">
                <a:latin typeface="Arial" panose="020B0604020202020204" pitchFamily="34" charset="0"/>
                <a:cs typeface="Arial" panose="020B0604020202020204" pitchFamily="34" charset="0"/>
              </a:rPr>
              <a:t>This practice is nearly always safer for the back</a:t>
            </a:r>
          </a:p>
        </p:txBody>
      </p:sp>
    </p:spTree>
    <p:extLst>
      <p:ext uri="{BB962C8B-B14F-4D97-AF65-F5344CB8AC3E}">
        <p14:creationId xmlns:p14="http://schemas.microsoft.com/office/powerpoint/2010/main" val="31519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367226" cy="1450757"/>
          </a:xfrm>
        </p:spPr>
        <p:txBody>
          <a:bodyPr/>
          <a:lstStyle/>
          <a:p>
            <a:r>
              <a:rPr lang="en-US" dirty="0"/>
              <a:t>Lowering Cumulative Trauma Risk</a:t>
            </a:r>
            <a:br>
              <a:rPr lang="en-US" dirty="0"/>
            </a:br>
            <a:r>
              <a:rPr lang="en-US" sz="4400" b="0" dirty="0"/>
              <a:t>Work in Stronger Body Postures</a:t>
            </a:r>
            <a:endParaRPr lang="en-US" b="0" dirty="0"/>
          </a:p>
        </p:txBody>
      </p:sp>
      <p:sp>
        <p:nvSpPr>
          <p:cNvPr id="3" name="Content Placeholder 2"/>
          <p:cNvSpPr>
            <a:spLocks noGrp="1"/>
          </p:cNvSpPr>
          <p:nvPr>
            <p:ph idx="1"/>
          </p:nvPr>
        </p:nvSpPr>
        <p:spPr>
          <a:xfrm>
            <a:off x="1087118" y="1782445"/>
            <a:ext cx="10058400" cy="4023360"/>
          </a:xfrm>
        </p:spPr>
        <p:txBody>
          <a:bodyPr/>
          <a:lstStyle/>
          <a:p>
            <a:r>
              <a:rPr lang="en-US" dirty="0"/>
              <a:t>Examples:</a:t>
            </a:r>
          </a:p>
          <a:p>
            <a:pPr lvl="1"/>
            <a:r>
              <a:rPr lang="en-US" dirty="0"/>
              <a:t>Adjust the height                                                       of your work</a:t>
            </a:r>
          </a:p>
          <a:p>
            <a:pPr lvl="1"/>
            <a:endParaRPr lang="en-US" dirty="0"/>
          </a:p>
          <a:p>
            <a:pPr lvl="1"/>
            <a:endParaRPr lang="en-US" dirty="0"/>
          </a:p>
          <a:p>
            <a:pPr lvl="1"/>
            <a:r>
              <a:rPr lang="en-US" dirty="0"/>
              <a:t>Adjust the position                                                       of your work</a:t>
            </a:r>
          </a:p>
          <a:p>
            <a:endParaRPr lang="en-US" dirty="0"/>
          </a:p>
        </p:txBody>
      </p:sp>
      <p:sp>
        <p:nvSpPr>
          <p:cNvPr id="4" name="Slide Number Placeholder 3"/>
          <p:cNvSpPr>
            <a:spLocks noGrp="1"/>
          </p:cNvSpPr>
          <p:nvPr>
            <p:ph type="sldNum" sz="quarter" idx="12"/>
          </p:nvPr>
        </p:nvSpPr>
        <p:spPr/>
        <p:txBody>
          <a:bodyPr/>
          <a:lstStyle/>
          <a:p>
            <a:fld id="{E5A08E0C-470D-4DAC-8534-76A0BAF8E78E}" type="slidenum">
              <a:rPr lang="en-US" smtClean="0"/>
              <a:t>31</a:t>
            </a:fld>
            <a:endParaRPr lang="en-US"/>
          </a:p>
        </p:txBody>
      </p:sp>
      <p:sp>
        <p:nvSpPr>
          <p:cNvPr id="21" name="AutoShape 2" descr="File:Green-checkmark.svg - Wikimedia Common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5" name="Group 4" descr="Image depicting a stick figure of person standing and bending over to work at a table ">
            <a:extLst>
              <a:ext uri="{FF2B5EF4-FFF2-40B4-BE49-F238E27FC236}">
                <a16:creationId xmlns:a16="http://schemas.microsoft.com/office/drawing/2014/main" id="{2F18C549-5576-4138-A492-670F8D9D567F}"/>
              </a:ext>
            </a:extLst>
          </p:cNvPr>
          <p:cNvGrpSpPr/>
          <p:nvPr/>
        </p:nvGrpSpPr>
        <p:grpSpPr bwMode="ltGray">
          <a:xfrm>
            <a:off x="5265864" y="2048652"/>
            <a:ext cx="1321046" cy="1828800"/>
            <a:chOff x="5265864" y="2048652"/>
            <a:chExt cx="1321046" cy="1828800"/>
          </a:xfrm>
        </p:grpSpPr>
        <p:pic>
          <p:nvPicPr>
            <p:cNvPr id="17" name="Picture 16"/>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bwMode="ltGray">
            <a:xfrm>
              <a:off x="5265864" y="2048652"/>
              <a:ext cx="1212452" cy="1828800"/>
            </a:xfrm>
            <a:prstGeom prst="rect">
              <a:avLst/>
            </a:prstGeom>
          </p:spPr>
        </p:pic>
        <p:sp>
          <p:nvSpPr>
            <p:cNvPr id="92" name="&quot;No&quot; Symbol 91"/>
            <p:cNvSpPr>
              <a:spLocks noChangeAspect="1"/>
            </p:cNvSpPr>
            <p:nvPr/>
          </p:nvSpPr>
          <p:spPr bwMode="ltGray">
            <a:xfrm>
              <a:off x="6040272" y="3176490"/>
              <a:ext cx="546638" cy="546638"/>
            </a:xfrm>
            <a:prstGeom prst="noSmoking">
              <a:avLst>
                <a:gd name="adj" fmla="val 11839"/>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692150" marR="0" lvl="0" indent="-347663" defTabSz="914400" eaLnBrk="1" fontAlgn="base" latinLnBrk="0" hangingPunct="1">
                <a:lnSpc>
                  <a:spcPct val="100000"/>
                </a:lnSpc>
                <a:spcBef>
                  <a:spcPct val="20000"/>
                </a:spcBef>
                <a:spcAft>
                  <a:spcPct val="0"/>
                </a:spcAft>
                <a:buClr>
                  <a:srgbClr val="FF4040"/>
                </a:buClr>
                <a:buSzPct val="70000"/>
                <a:buFont typeface="Wingdings" pitchFamily="2" charset="2"/>
                <a:buChar char="l"/>
                <a:tabLst/>
                <a:defRPr/>
              </a:pPr>
              <a:endParaRPr kumimoji="0" lang="en-US" sz="2600" b="0" i="0" u="none" strike="noStrike" kern="0" cap="none" spc="0" normalizeH="0" baseline="0" noProof="0">
                <a:ln>
                  <a:noFill/>
                </a:ln>
                <a:solidFill>
                  <a:srgbClr val="000000"/>
                </a:solidFill>
                <a:effectLst/>
                <a:uLnTx/>
                <a:uFillTx/>
                <a:latin typeface="Arial" charset="0"/>
              </a:endParaRPr>
            </a:p>
          </p:txBody>
        </p:sp>
      </p:grpSp>
      <p:grpSp>
        <p:nvGrpSpPr>
          <p:cNvPr id="6" name="Group 5" descr="Image depicting a stick figure of person standing upright to work at a table on which the work has been raised">
            <a:extLst>
              <a:ext uri="{FF2B5EF4-FFF2-40B4-BE49-F238E27FC236}">
                <a16:creationId xmlns:a16="http://schemas.microsoft.com/office/drawing/2014/main" id="{71679E9B-4743-468F-A8A0-A0C8DD91F946}"/>
              </a:ext>
            </a:extLst>
          </p:cNvPr>
          <p:cNvGrpSpPr/>
          <p:nvPr/>
        </p:nvGrpSpPr>
        <p:grpSpPr bwMode="ltGray">
          <a:xfrm>
            <a:off x="7211137" y="1934026"/>
            <a:ext cx="1537536" cy="1828800"/>
            <a:chOff x="7211137" y="1934026"/>
            <a:chExt cx="1537536" cy="1828800"/>
          </a:xfrm>
        </p:grpSpPr>
        <p:pic>
          <p:nvPicPr>
            <p:cNvPr id="91" name="Picture 90"/>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bwMode="ltGray">
            <a:xfrm>
              <a:off x="7211137" y="1934026"/>
              <a:ext cx="1268799" cy="1828800"/>
            </a:xfrm>
            <a:prstGeom prst="rect">
              <a:avLst/>
            </a:prstGeom>
          </p:spPr>
        </p:pic>
        <p:pic>
          <p:nvPicPr>
            <p:cNvPr id="93" name="Picture 8" descr="Check Mark Checkbox - Free vector graphic on Pixabay"/>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ltGray">
            <a:xfrm>
              <a:off x="8221465" y="3174488"/>
              <a:ext cx="527208" cy="548640"/>
            </a:xfrm>
            <a:prstGeom prst="rect">
              <a:avLst/>
            </a:prstGeom>
            <a:noFill/>
            <a:extLst>
              <a:ext uri="{909E8E84-426E-40DD-AFC4-6F175D3DCCD1}">
                <a14:hiddenFill xmlns:a14="http://schemas.microsoft.com/office/drawing/2010/main">
                  <a:solidFill>
                    <a:srgbClr val="FFFFFF"/>
                  </a:solidFill>
                </a14:hiddenFill>
              </a:ext>
            </a:extLst>
          </p:spPr>
        </p:pic>
      </p:grpSp>
      <p:sp>
        <p:nvSpPr>
          <p:cNvPr id="94" name="Rectangle 24"/>
          <p:cNvSpPr>
            <a:spLocks noChangeArrowheads="1"/>
          </p:cNvSpPr>
          <p:nvPr/>
        </p:nvSpPr>
        <p:spPr bwMode="auto">
          <a:xfrm>
            <a:off x="9022093" y="1891351"/>
            <a:ext cx="251078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rgbClr val="7C5F1E"/>
              </a:buClr>
              <a:buSzPct val="80000"/>
              <a:buFont typeface="Wingdings 2" panose="05020102010507070707" pitchFamily="18" charset="2"/>
              <a:buChar char=""/>
              <a:defRPr sz="3200">
                <a:solidFill>
                  <a:schemeClr val="tx1"/>
                </a:solidFill>
                <a:latin typeface="Verdana" panose="020B0604030504040204" pitchFamily="34" charset="0"/>
              </a:defRPr>
            </a:lvl1pPr>
            <a:lvl2pPr marL="742950" indent="-285750">
              <a:spcBef>
                <a:spcPts val="550"/>
              </a:spcBef>
              <a:buClr>
                <a:srgbClr val="7C5F1E"/>
              </a:buClr>
              <a:buFont typeface="Verdana" panose="020B0604030504040204" pitchFamily="34" charset="0"/>
              <a:buChar char="◦"/>
              <a:defRPr sz="2800">
                <a:solidFill>
                  <a:schemeClr val="tx1"/>
                </a:solidFill>
                <a:latin typeface="Verdana" panose="020B0604030504040204" pitchFamily="34" charset="0"/>
              </a:defRPr>
            </a:lvl2pPr>
            <a:lvl3pPr marL="1143000" indent="-228600">
              <a:spcBef>
                <a:spcPct val="20000"/>
              </a:spcBef>
              <a:buClr>
                <a:srgbClr val="BA8F2D"/>
              </a:buClr>
              <a:buFont typeface="Wingdings 2" panose="05020102010507070707" pitchFamily="18" charset="2"/>
              <a:buChar char=""/>
              <a:defRPr sz="2400">
                <a:solidFill>
                  <a:schemeClr val="tx1"/>
                </a:solidFill>
                <a:latin typeface="Verdana" panose="020B0604030504040204" pitchFamily="34" charset="0"/>
              </a:defRPr>
            </a:lvl3pPr>
            <a:lvl4pPr marL="1600200" indent="-228600">
              <a:spcBef>
                <a:spcPct val="20000"/>
              </a:spcBef>
              <a:buClr>
                <a:srgbClr val="E8D19D"/>
              </a:buClr>
              <a:buFont typeface="Wingdings 2" panose="05020102010507070707" pitchFamily="18" charset="2"/>
              <a:buChar char=""/>
              <a:defRPr sz="2000">
                <a:solidFill>
                  <a:schemeClr val="tx1"/>
                </a:solidFill>
                <a:latin typeface="Verdana" panose="020B0604030504040204" pitchFamily="34" charset="0"/>
              </a:defRPr>
            </a:lvl4pPr>
            <a:lvl5pPr marL="2057400" indent="-228600">
              <a:spcBef>
                <a:spcPct val="20000"/>
              </a:spcBef>
              <a:buClr>
                <a:srgbClr val="EFE0BE"/>
              </a:buClr>
              <a:buFont typeface="Wingdings 2" panose="05020102010507070707" pitchFamily="18" charset="2"/>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9pPr>
          </a:lstStyle>
          <a:p>
            <a:pPr>
              <a:spcBef>
                <a:spcPct val="0"/>
              </a:spcBef>
              <a:buClrTx/>
              <a:buSzTx/>
              <a:buNone/>
            </a:pPr>
            <a:r>
              <a:rPr lang="en-US" sz="1600" b="1" dirty="0">
                <a:latin typeface="Arial" panose="020B0604020202020204" pitchFamily="34" charset="0"/>
                <a:cs typeface="Arial" panose="020B0604020202020204" pitchFamily="34" charset="0"/>
              </a:rPr>
              <a:t>Be creative in finding ways to work while standing in an upright position</a:t>
            </a:r>
          </a:p>
        </p:txBody>
      </p:sp>
      <p:grpSp>
        <p:nvGrpSpPr>
          <p:cNvPr id="7" name="Group 6" descr="Image depicting a stick figure of person bending wrist to get item in a box">
            <a:extLst>
              <a:ext uri="{FF2B5EF4-FFF2-40B4-BE49-F238E27FC236}">
                <a16:creationId xmlns:a16="http://schemas.microsoft.com/office/drawing/2014/main" id="{D17555FF-909E-4D3A-8965-898F787C9C08}"/>
              </a:ext>
            </a:extLst>
          </p:cNvPr>
          <p:cNvGrpSpPr/>
          <p:nvPr/>
        </p:nvGrpSpPr>
        <p:grpSpPr bwMode="ltGray">
          <a:xfrm>
            <a:off x="5405432" y="4277283"/>
            <a:ext cx="1605342" cy="1892808"/>
            <a:chOff x="5405432" y="4277283"/>
            <a:chExt cx="1605342" cy="1892808"/>
          </a:xfrm>
        </p:grpSpPr>
        <p:pic>
          <p:nvPicPr>
            <p:cNvPr id="22" name="Picture 21"/>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bwMode="ltGray">
            <a:xfrm>
              <a:off x="5405432" y="4277283"/>
              <a:ext cx="1418303" cy="1892808"/>
            </a:xfrm>
            <a:prstGeom prst="rect">
              <a:avLst/>
            </a:prstGeom>
          </p:spPr>
        </p:pic>
        <p:sp>
          <p:nvSpPr>
            <p:cNvPr id="97" name="&quot;No&quot; Symbol 96"/>
            <p:cNvSpPr>
              <a:spLocks noChangeAspect="1"/>
            </p:cNvSpPr>
            <p:nvPr/>
          </p:nvSpPr>
          <p:spPr bwMode="ltGray">
            <a:xfrm>
              <a:off x="6464136" y="5472026"/>
              <a:ext cx="546638" cy="546638"/>
            </a:xfrm>
            <a:prstGeom prst="noSmoking">
              <a:avLst>
                <a:gd name="adj" fmla="val 11839"/>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692150" marR="0" lvl="0" indent="-347663" defTabSz="914400" eaLnBrk="1" fontAlgn="base" latinLnBrk="0" hangingPunct="1">
                <a:lnSpc>
                  <a:spcPct val="100000"/>
                </a:lnSpc>
                <a:spcBef>
                  <a:spcPct val="20000"/>
                </a:spcBef>
                <a:spcAft>
                  <a:spcPct val="0"/>
                </a:spcAft>
                <a:buClr>
                  <a:srgbClr val="FF4040"/>
                </a:buClr>
                <a:buSzPct val="70000"/>
                <a:buFont typeface="Wingdings" pitchFamily="2" charset="2"/>
                <a:buChar char="l"/>
                <a:tabLst/>
                <a:defRPr/>
              </a:pPr>
              <a:endParaRPr kumimoji="0" lang="en-US" sz="2600" b="0" i="0" u="none" strike="noStrike" kern="0" cap="none" spc="0" normalizeH="0" baseline="0" noProof="0">
                <a:ln>
                  <a:noFill/>
                </a:ln>
                <a:solidFill>
                  <a:srgbClr val="000000"/>
                </a:solidFill>
                <a:effectLst/>
                <a:uLnTx/>
                <a:uFillTx/>
                <a:latin typeface="Arial" charset="0"/>
              </a:endParaRPr>
            </a:p>
          </p:txBody>
        </p:sp>
      </p:grpSp>
      <p:grpSp>
        <p:nvGrpSpPr>
          <p:cNvPr id="8" name="Group 7" descr="Image depicting a stick figure of person using a neutral wrist to get item in a box that has been angled towards the person">
            <a:extLst>
              <a:ext uri="{FF2B5EF4-FFF2-40B4-BE49-F238E27FC236}">
                <a16:creationId xmlns:a16="http://schemas.microsoft.com/office/drawing/2014/main" id="{AB85A3BA-20B4-49FE-8474-5226E092F7BA}"/>
              </a:ext>
            </a:extLst>
          </p:cNvPr>
          <p:cNvGrpSpPr/>
          <p:nvPr/>
        </p:nvGrpSpPr>
        <p:grpSpPr bwMode="ltGray">
          <a:xfrm>
            <a:off x="7468707" y="4277283"/>
            <a:ext cx="1803847" cy="1892808"/>
            <a:chOff x="7468707" y="4277283"/>
            <a:chExt cx="1803847" cy="1892808"/>
          </a:xfrm>
        </p:grpSpPr>
        <p:pic>
          <p:nvPicPr>
            <p:cNvPr id="23" name="Picture 22"/>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bwMode="ltGray">
            <a:xfrm>
              <a:off x="7468707" y="4277283"/>
              <a:ext cx="1714343" cy="1892808"/>
            </a:xfrm>
            <a:prstGeom prst="rect">
              <a:avLst/>
            </a:prstGeom>
          </p:spPr>
        </p:pic>
        <p:pic>
          <p:nvPicPr>
            <p:cNvPr id="111" name="Picture 8" descr="Check Mark Checkbox - Free vector graphic on Pixabay"/>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ltGray">
            <a:xfrm>
              <a:off x="8745346" y="5470024"/>
              <a:ext cx="527208" cy="548640"/>
            </a:xfrm>
            <a:prstGeom prst="rect">
              <a:avLst/>
            </a:prstGeom>
            <a:noFill/>
            <a:extLst>
              <a:ext uri="{909E8E84-426E-40DD-AFC4-6F175D3DCCD1}">
                <a14:hiddenFill xmlns:a14="http://schemas.microsoft.com/office/drawing/2010/main">
                  <a:solidFill>
                    <a:srgbClr val="FFFFFF"/>
                  </a:solidFill>
                </a14:hiddenFill>
              </a:ext>
            </a:extLst>
          </p:spPr>
        </p:pic>
      </p:grpSp>
      <p:sp>
        <p:nvSpPr>
          <p:cNvPr id="114" name="Rectangle 24"/>
          <p:cNvSpPr>
            <a:spLocks noChangeArrowheads="1"/>
          </p:cNvSpPr>
          <p:nvPr/>
        </p:nvSpPr>
        <p:spPr bwMode="auto">
          <a:xfrm>
            <a:off x="9405068" y="4285100"/>
            <a:ext cx="217296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rgbClr val="7C5F1E"/>
              </a:buClr>
              <a:buSzPct val="80000"/>
              <a:buFont typeface="Wingdings 2" panose="05020102010507070707" pitchFamily="18" charset="2"/>
              <a:buChar char=""/>
              <a:defRPr sz="3200">
                <a:solidFill>
                  <a:schemeClr val="tx1"/>
                </a:solidFill>
                <a:latin typeface="Verdana" panose="020B0604030504040204" pitchFamily="34" charset="0"/>
              </a:defRPr>
            </a:lvl1pPr>
            <a:lvl2pPr marL="742950" indent="-285750">
              <a:spcBef>
                <a:spcPts val="550"/>
              </a:spcBef>
              <a:buClr>
                <a:srgbClr val="7C5F1E"/>
              </a:buClr>
              <a:buFont typeface="Verdana" panose="020B0604030504040204" pitchFamily="34" charset="0"/>
              <a:buChar char="◦"/>
              <a:defRPr sz="2800">
                <a:solidFill>
                  <a:schemeClr val="tx1"/>
                </a:solidFill>
                <a:latin typeface="Verdana" panose="020B0604030504040204" pitchFamily="34" charset="0"/>
              </a:defRPr>
            </a:lvl2pPr>
            <a:lvl3pPr marL="1143000" indent="-228600">
              <a:spcBef>
                <a:spcPct val="20000"/>
              </a:spcBef>
              <a:buClr>
                <a:srgbClr val="BA8F2D"/>
              </a:buClr>
              <a:buFont typeface="Wingdings 2" panose="05020102010507070707" pitchFamily="18" charset="2"/>
              <a:buChar char=""/>
              <a:defRPr sz="2400">
                <a:solidFill>
                  <a:schemeClr val="tx1"/>
                </a:solidFill>
                <a:latin typeface="Verdana" panose="020B0604030504040204" pitchFamily="34" charset="0"/>
              </a:defRPr>
            </a:lvl3pPr>
            <a:lvl4pPr marL="1600200" indent="-228600">
              <a:spcBef>
                <a:spcPct val="20000"/>
              </a:spcBef>
              <a:buClr>
                <a:srgbClr val="E8D19D"/>
              </a:buClr>
              <a:buFont typeface="Wingdings 2" panose="05020102010507070707" pitchFamily="18" charset="2"/>
              <a:buChar char=""/>
              <a:defRPr sz="2000">
                <a:solidFill>
                  <a:schemeClr val="tx1"/>
                </a:solidFill>
                <a:latin typeface="Verdana" panose="020B0604030504040204" pitchFamily="34" charset="0"/>
              </a:defRPr>
            </a:lvl4pPr>
            <a:lvl5pPr marL="2057400" indent="-228600">
              <a:spcBef>
                <a:spcPct val="20000"/>
              </a:spcBef>
              <a:buClr>
                <a:srgbClr val="EFE0BE"/>
              </a:buClr>
              <a:buFont typeface="Wingdings 2" panose="05020102010507070707" pitchFamily="18" charset="2"/>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9pPr>
          </a:lstStyle>
          <a:p>
            <a:pPr>
              <a:spcBef>
                <a:spcPct val="0"/>
              </a:spcBef>
              <a:buClrTx/>
              <a:buSzTx/>
              <a:buNone/>
            </a:pPr>
            <a:r>
              <a:rPr lang="en-US" sz="1600" b="1" dirty="0">
                <a:latin typeface="Arial" panose="020B0604020202020204" pitchFamily="34" charset="0"/>
                <a:cs typeface="Arial" panose="020B0604020202020204" pitchFamily="34" charset="0"/>
              </a:rPr>
              <a:t>Angle your work to reduce wrist bending</a:t>
            </a:r>
          </a:p>
        </p:txBody>
      </p:sp>
    </p:spTree>
    <p:extLst>
      <p:ext uri="{BB962C8B-B14F-4D97-AF65-F5344CB8AC3E}">
        <p14:creationId xmlns:p14="http://schemas.microsoft.com/office/powerpoint/2010/main" val="32095697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367226" cy="1450757"/>
          </a:xfrm>
        </p:spPr>
        <p:txBody>
          <a:bodyPr/>
          <a:lstStyle/>
          <a:p>
            <a:r>
              <a:rPr lang="en-US" dirty="0"/>
              <a:t>Lowering Cumulative Trauma Risk</a:t>
            </a:r>
            <a:br>
              <a:rPr lang="en-US" dirty="0"/>
            </a:br>
            <a:r>
              <a:rPr lang="en-US" sz="4400" b="0" dirty="0"/>
              <a:t>Work in Stronger Body Postures</a:t>
            </a:r>
            <a:endParaRPr lang="en-US" b="0" dirty="0"/>
          </a:p>
        </p:txBody>
      </p:sp>
      <p:sp>
        <p:nvSpPr>
          <p:cNvPr id="3" name="Content Placeholder 2"/>
          <p:cNvSpPr>
            <a:spLocks noGrp="1"/>
          </p:cNvSpPr>
          <p:nvPr>
            <p:ph idx="1"/>
          </p:nvPr>
        </p:nvSpPr>
        <p:spPr>
          <a:xfrm>
            <a:off x="1087118" y="1782445"/>
            <a:ext cx="10058400" cy="4023360"/>
          </a:xfrm>
        </p:spPr>
        <p:txBody>
          <a:bodyPr/>
          <a:lstStyle/>
          <a:p>
            <a:r>
              <a:rPr lang="en-US" dirty="0"/>
              <a:t>Examples:</a:t>
            </a:r>
          </a:p>
          <a:p>
            <a:pPr lvl="1"/>
            <a:r>
              <a:rPr lang="en-US" dirty="0"/>
              <a:t>Push wheeled                                                         containers rather                                                                 than pull them</a:t>
            </a:r>
          </a:p>
          <a:p>
            <a:pPr lvl="1"/>
            <a:endParaRPr lang="en-US" dirty="0"/>
          </a:p>
          <a:p>
            <a:pPr lvl="1"/>
            <a:r>
              <a:rPr lang="en-US" dirty="0"/>
              <a:t>Arrange most-used                                                 items to be within                                                                arm’s length</a:t>
            </a:r>
          </a:p>
          <a:p>
            <a:endParaRPr lang="en-US" dirty="0"/>
          </a:p>
        </p:txBody>
      </p:sp>
      <p:sp>
        <p:nvSpPr>
          <p:cNvPr id="4" name="Slide Number Placeholder 3"/>
          <p:cNvSpPr>
            <a:spLocks noGrp="1"/>
          </p:cNvSpPr>
          <p:nvPr>
            <p:ph type="sldNum" sz="quarter" idx="12"/>
          </p:nvPr>
        </p:nvSpPr>
        <p:spPr/>
        <p:txBody>
          <a:bodyPr/>
          <a:lstStyle/>
          <a:p>
            <a:fld id="{E5A08E0C-470D-4DAC-8534-76A0BAF8E78E}" type="slidenum">
              <a:rPr lang="en-US" smtClean="0"/>
              <a:t>32</a:t>
            </a:fld>
            <a:endParaRPr lang="en-US"/>
          </a:p>
        </p:txBody>
      </p:sp>
      <p:sp>
        <p:nvSpPr>
          <p:cNvPr id="21" name="AutoShape 2" descr="File:Green-checkmark.svg - Wikimedia Common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9" name="Rectangle 24"/>
          <p:cNvSpPr>
            <a:spLocks noChangeArrowheads="1"/>
          </p:cNvSpPr>
          <p:nvPr/>
        </p:nvSpPr>
        <p:spPr bwMode="auto">
          <a:xfrm>
            <a:off x="9214447" y="2292666"/>
            <a:ext cx="251078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rgbClr val="7C5F1E"/>
              </a:buClr>
              <a:buSzPct val="80000"/>
              <a:buFont typeface="Wingdings 2" panose="05020102010507070707" pitchFamily="18" charset="2"/>
              <a:buChar char=""/>
              <a:defRPr sz="3200">
                <a:solidFill>
                  <a:schemeClr val="tx1"/>
                </a:solidFill>
                <a:latin typeface="Verdana" panose="020B0604030504040204" pitchFamily="34" charset="0"/>
              </a:defRPr>
            </a:lvl1pPr>
            <a:lvl2pPr marL="742950" indent="-285750">
              <a:spcBef>
                <a:spcPts val="550"/>
              </a:spcBef>
              <a:buClr>
                <a:srgbClr val="7C5F1E"/>
              </a:buClr>
              <a:buFont typeface="Verdana" panose="020B0604030504040204" pitchFamily="34" charset="0"/>
              <a:buChar char="◦"/>
              <a:defRPr sz="2800">
                <a:solidFill>
                  <a:schemeClr val="tx1"/>
                </a:solidFill>
                <a:latin typeface="Verdana" panose="020B0604030504040204" pitchFamily="34" charset="0"/>
              </a:defRPr>
            </a:lvl2pPr>
            <a:lvl3pPr marL="1143000" indent="-228600">
              <a:spcBef>
                <a:spcPct val="20000"/>
              </a:spcBef>
              <a:buClr>
                <a:srgbClr val="BA8F2D"/>
              </a:buClr>
              <a:buFont typeface="Wingdings 2" panose="05020102010507070707" pitchFamily="18" charset="2"/>
              <a:buChar char=""/>
              <a:defRPr sz="2400">
                <a:solidFill>
                  <a:schemeClr val="tx1"/>
                </a:solidFill>
                <a:latin typeface="Verdana" panose="020B0604030504040204" pitchFamily="34" charset="0"/>
              </a:defRPr>
            </a:lvl3pPr>
            <a:lvl4pPr marL="1600200" indent="-228600">
              <a:spcBef>
                <a:spcPct val="20000"/>
              </a:spcBef>
              <a:buClr>
                <a:srgbClr val="E8D19D"/>
              </a:buClr>
              <a:buFont typeface="Wingdings 2" panose="05020102010507070707" pitchFamily="18" charset="2"/>
              <a:buChar char=""/>
              <a:defRPr sz="2000">
                <a:solidFill>
                  <a:schemeClr val="tx1"/>
                </a:solidFill>
                <a:latin typeface="Verdana" panose="020B0604030504040204" pitchFamily="34" charset="0"/>
              </a:defRPr>
            </a:lvl4pPr>
            <a:lvl5pPr marL="2057400" indent="-228600">
              <a:spcBef>
                <a:spcPct val="20000"/>
              </a:spcBef>
              <a:buClr>
                <a:srgbClr val="EFE0BE"/>
              </a:buClr>
              <a:buFont typeface="Wingdings 2" panose="05020102010507070707" pitchFamily="18" charset="2"/>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9pPr>
          </a:lstStyle>
          <a:p>
            <a:pPr>
              <a:spcBef>
                <a:spcPct val="0"/>
              </a:spcBef>
              <a:buClrTx/>
              <a:buSzTx/>
              <a:buNone/>
            </a:pPr>
            <a:r>
              <a:rPr lang="en-US" sz="1600" b="1" dirty="0">
                <a:latin typeface="Arial" panose="020B0604020202020204" pitchFamily="34" charset="0"/>
                <a:cs typeface="Arial" panose="020B0604020202020204" pitchFamily="34" charset="0"/>
              </a:rPr>
              <a:t>Allows both sides of the body to equally exert the effort needed</a:t>
            </a:r>
          </a:p>
        </p:txBody>
      </p:sp>
      <p:sp>
        <p:nvSpPr>
          <p:cNvPr id="130" name="Rectangle 24"/>
          <p:cNvSpPr>
            <a:spLocks noChangeArrowheads="1"/>
          </p:cNvSpPr>
          <p:nvPr/>
        </p:nvSpPr>
        <p:spPr bwMode="auto">
          <a:xfrm>
            <a:off x="9778978" y="4915963"/>
            <a:ext cx="213463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rgbClr val="7C5F1E"/>
              </a:buClr>
              <a:buSzPct val="80000"/>
              <a:buFont typeface="Wingdings 2" panose="05020102010507070707" pitchFamily="18" charset="2"/>
              <a:buChar char=""/>
              <a:defRPr sz="3200">
                <a:solidFill>
                  <a:schemeClr val="tx1"/>
                </a:solidFill>
                <a:latin typeface="Verdana" panose="020B0604030504040204" pitchFamily="34" charset="0"/>
              </a:defRPr>
            </a:lvl1pPr>
            <a:lvl2pPr marL="742950" indent="-285750">
              <a:spcBef>
                <a:spcPts val="550"/>
              </a:spcBef>
              <a:buClr>
                <a:srgbClr val="7C5F1E"/>
              </a:buClr>
              <a:buFont typeface="Verdana" panose="020B0604030504040204" pitchFamily="34" charset="0"/>
              <a:buChar char="◦"/>
              <a:defRPr sz="2800">
                <a:solidFill>
                  <a:schemeClr val="tx1"/>
                </a:solidFill>
                <a:latin typeface="Verdana" panose="020B0604030504040204" pitchFamily="34" charset="0"/>
              </a:defRPr>
            </a:lvl2pPr>
            <a:lvl3pPr marL="1143000" indent="-228600">
              <a:spcBef>
                <a:spcPct val="20000"/>
              </a:spcBef>
              <a:buClr>
                <a:srgbClr val="BA8F2D"/>
              </a:buClr>
              <a:buFont typeface="Wingdings 2" panose="05020102010507070707" pitchFamily="18" charset="2"/>
              <a:buChar char=""/>
              <a:defRPr sz="2400">
                <a:solidFill>
                  <a:schemeClr val="tx1"/>
                </a:solidFill>
                <a:latin typeface="Verdana" panose="020B0604030504040204" pitchFamily="34" charset="0"/>
              </a:defRPr>
            </a:lvl3pPr>
            <a:lvl4pPr marL="1600200" indent="-228600">
              <a:spcBef>
                <a:spcPct val="20000"/>
              </a:spcBef>
              <a:buClr>
                <a:srgbClr val="E8D19D"/>
              </a:buClr>
              <a:buFont typeface="Wingdings 2" panose="05020102010507070707" pitchFamily="18" charset="2"/>
              <a:buChar char=""/>
              <a:defRPr sz="2000">
                <a:solidFill>
                  <a:schemeClr val="tx1"/>
                </a:solidFill>
                <a:latin typeface="Verdana" panose="020B0604030504040204" pitchFamily="34" charset="0"/>
              </a:defRPr>
            </a:lvl4pPr>
            <a:lvl5pPr marL="2057400" indent="-228600">
              <a:spcBef>
                <a:spcPct val="20000"/>
              </a:spcBef>
              <a:buClr>
                <a:srgbClr val="EFE0BE"/>
              </a:buClr>
              <a:buFont typeface="Wingdings 2" panose="05020102010507070707" pitchFamily="18" charset="2"/>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9pPr>
          </a:lstStyle>
          <a:p>
            <a:pPr>
              <a:spcBef>
                <a:spcPct val="0"/>
              </a:spcBef>
              <a:buClrTx/>
              <a:buSzTx/>
              <a:buNone/>
            </a:pPr>
            <a:r>
              <a:rPr lang="en-US" sz="1600" b="1" dirty="0">
                <a:latin typeface="Arial" panose="020B0604020202020204" pitchFamily="34" charset="0"/>
                <a:cs typeface="Arial" panose="020B0604020202020204" pitchFamily="34" charset="0"/>
              </a:rPr>
              <a:t>Reduces over-reaching and stress on the shoulders</a:t>
            </a:r>
          </a:p>
        </p:txBody>
      </p:sp>
      <p:grpSp>
        <p:nvGrpSpPr>
          <p:cNvPr id="5" name="Group 4" descr="Image depicting a stick figure of person pulling a cart with one hand">
            <a:extLst>
              <a:ext uri="{FF2B5EF4-FFF2-40B4-BE49-F238E27FC236}">
                <a16:creationId xmlns:a16="http://schemas.microsoft.com/office/drawing/2014/main" id="{ED1B98B1-37F0-4D62-AE94-699D0C931894}"/>
              </a:ext>
            </a:extLst>
          </p:cNvPr>
          <p:cNvGrpSpPr/>
          <p:nvPr/>
        </p:nvGrpSpPr>
        <p:grpSpPr bwMode="ltGray">
          <a:xfrm>
            <a:off x="5036177" y="2321706"/>
            <a:ext cx="1772293" cy="1280160"/>
            <a:chOff x="5036177" y="2321706"/>
            <a:chExt cx="1772293" cy="1280160"/>
          </a:xfrm>
        </p:grpSpPr>
        <p:pic>
          <p:nvPicPr>
            <p:cNvPr id="10" name="Picture 9"/>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bwMode="ltGray">
            <a:xfrm>
              <a:off x="5036177" y="2321706"/>
              <a:ext cx="1651506" cy="1280160"/>
            </a:xfrm>
            <a:prstGeom prst="rect">
              <a:avLst/>
            </a:prstGeom>
          </p:spPr>
        </p:pic>
        <p:sp>
          <p:nvSpPr>
            <p:cNvPr id="131" name="&quot;No&quot; Symbol 130"/>
            <p:cNvSpPr>
              <a:spLocks noChangeAspect="1"/>
            </p:cNvSpPr>
            <p:nvPr/>
          </p:nvSpPr>
          <p:spPr bwMode="ltGray">
            <a:xfrm>
              <a:off x="6442710" y="3183207"/>
              <a:ext cx="365760" cy="365760"/>
            </a:xfrm>
            <a:prstGeom prst="noSmoking">
              <a:avLst>
                <a:gd name="adj" fmla="val 11839"/>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692150" marR="0" lvl="0" indent="-347663" defTabSz="914400" eaLnBrk="1" fontAlgn="base" latinLnBrk="0" hangingPunct="1">
                <a:lnSpc>
                  <a:spcPct val="100000"/>
                </a:lnSpc>
                <a:spcBef>
                  <a:spcPct val="20000"/>
                </a:spcBef>
                <a:spcAft>
                  <a:spcPct val="0"/>
                </a:spcAft>
                <a:buClr>
                  <a:srgbClr val="FF4040"/>
                </a:buClr>
                <a:buSzPct val="70000"/>
                <a:buFont typeface="Wingdings" pitchFamily="2" charset="2"/>
                <a:buChar char="l"/>
                <a:tabLst/>
                <a:defRPr/>
              </a:pPr>
              <a:endParaRPr kumimoji="0" lang="en-US" sz="2600" b="0" i="0" u="none" strike="noStrike" kern="0" cap="none" spc="0" normalizeH="0" baseline="0" noProof="0">
                <a:ln>
                  <a:noFill/>
                </a:ln>
                <a:solidFill>
                  <a:srgbClr val="000000"/>
                </a:solidFill>
                <a:effectLst/>
                <a:uLnTx/>
                <a:uFillTx/>
                <a:latin typeface="Arial" charset="0"/>
              </a:endParaRPr>
            </a:p>
          </p:txBody>
        </p:sp>
      </p:grpSp>
      <p:grpSp>
        <p:nvGrpSpPr>
          <p:cNvPr id="6" name="Group 5" descr="Image depicting a stick figure of person pushing a cart with two hands">
            <a:extLst>
              <a:ext uri="{FF2B5EF4-FFF2-40B4-BE49-F238E27FC236}">
                <a16:creationId xmlns:a16="http://schemas.microsoft.com/office/drawing/2014/main" id="{74990DBD-BF94-4235-B7A3-58641B3C00E2}"/>
              </a:ext>
            </a:extLst>
          </p:cNvPr>
          <p:cNvGrpSpPr/>
          <p:nvPr/>
        </p:nvGrpSpPr>
        <p:grpSpPr bwMode="ltGray">
          <a:xfrm>
            <a:off x="7235255" y="2292666"/>
            <a:ext cx="1941105" cy="1280160"/>
            <a:chOff x="7235255" y="2292666"/>
            <a:chExt cx="1941105" cy="1280160"/>
          </a:xfrm>
        </p:grpSpPr>
        <p:pic>
          <p:nvPicPr>
            <p:cNvPr id="91" name="Picture 90"/>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bwMode="ltGray">
            <a:xfrm>
              <a:off x="7235255" y="2292666"/>
              <a:ext cx="1571689" cy="1280160"/>
            </a:xfrm>
            <a:prstGeom prst="rect">
              <a:avLst/>
            </a:prstGeom>
          </p:spPr>
        </p:pic>
        <p:pic>
          <p:nvPicPr>
            <p:cNvPr id="132" name="Picture 8" descr="Check Mark Checkbox - Free vector graphic on Pixabay"/>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ltGray">
            <a:xfrm>
              <a:off x="8824888" y="3186519"/>
              <a:ext cx="351472" cy="36576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 name="Group 6" descr="Image depicting a stick figure of person reaching at various lengths to access items on a work table">
            <a:extLst>
              <a:ext uri="{FF2B5EF4-FFF2-40B4-BE49-F238E27FC236}">
                <a16:creationId xmlns:a16="http://schemas.microsoft.com/office/drawing/2014/main" id="{78FEFB24-8A1B-409E-8D10-9664C22AF960}"/>
              </a:ext>
            </a:extLst>
          </p:cNvPr>
          <p:cNvGrpSpPr/>
          <p:nvPr/>
        </p:nvGrpSpPr>
        <p:grpSpPr bwMode="ltGray">
          <a:xfrm>
            <a:off x="5508043" y="4824037"/>
            <a:ext cx="1694664" cy="1106179"/>
            <a:chOff x="5508043" y="4824037"/>
            <a:chExt cx="1694664" cy="1106179"/>
          </a:xfrm>
        </p:grpSpPr>
        <p:pic>
          <p:nvPicPr>
            <p:cNvPr id="26" name="Picture 2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bwMode="ltGray">
            <a:xfrm>
              <a:off x="5508043" y="4824037"/>
              <a:ext cx="1621677" cy="1103472"/>
            </a:xfrm>
            <a:prstGeom prst="rect">
              <a:avLst/>
            </a:prstGeom>
          </p:spPr>
        </p:pic>
        <p:sp>
          <p:nvSpPr>
            <p:cNvPr id="133" name="&quot;No&quot; Symbol 132"/>
            <p:cNvSpPr>
              <a:spLocks noChangeAspect="1"/>
            </p:cNvSpPr>
            <p:nvPr/>
          </p:nvSpPr>
          <p:spPr bwMode="ltGray">
            <a:xfrm>
              <a:off x="6836947" y="5564456"/>
              <a:ext cx="365760" cy="365760"/>
            </a:xfrm>
            <a:prstGeom prst="noSmoking">
              <a:avLst>
                <a:gd name="adj" fmla="val 11839"/>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692150" marR="0" lvl="0" indent="-347663" defTabSz="914400" eaLnBrk="1" fontAlgn="base" latinLnBrk="0" hangingPunct="1">
                <a:lnSpc>
                  <a:spcPct val="100000"/>
                </a:lnSpc>
                <a:spcBef>
                  <a:spcPct val="20000"/>
                </a:spcBef>
                <a:spcAft>
                  <a:spcPct val="0"/>
                </a:spcAft>
                <a:buClr>
                  <a:srgbClr val="FF4040"/>
                </a:buClr>
                <a:buSzPct val="70000"/>
                <a:buFont typeface="Wingdings" pitchFamily="2" charset="2"/>
                <a:buChar char="l"/>
                <a:tabLst/>
                <a:defRPr/>
              </a:pPr>
              <a:endParaRPr kumimoji="0" lang="en-US" sz="2600" b="0" i="0" u="none" strike="noStrike" kern="0" cap="none" spc="0" normalizeH="0" baseline="0" noProof="0">
                <a:ln>
                  <a:noFill/>
                </a:ln>
                <a:solidFill>
                  <a:srgbClr val="000000"/>
                </a:solidFill>
                <a:effectLst/>
                <a:uLnTx/>
                <a:uFillTx/>
                <a:latin typeface="Arial" charset="0"/>
              </a:endParaRPr>
            </a:p>
          </p:txBody>
        </p:sp>
      </p:grpSp>
      <p:grpSp>
        <p:nvGrpSpPr>
          <p:cNvPr id="8" name="Group 7" descr="Image depicting a stick figure of person reaching at shorter lengths to access items due to their curved placement on a work table">
            <a:extLst>
              <a:ext uri="{FF2B5EF4-FFF2-40B4-BE49-F238E27FC236}">
                <a16:creationId xmlns:a16="http://schemas.microsoft.com/office/drawing/2014/main" id="{9A508BDA-57CD-44B9-ADC4-95504EE1243B}"/>
              </a:ext>
            </a:extLst>
          </p:cNvPr>
          <p:cNvGrpSpPr/>
          <p:nvPr/>
        </p:nvGrpSpPr>
        <p:grpSpPr bwMode="ltGray">
          <a:xfrm>
            <a:off x="7817371" y="4792284"/>
            <a:ext cx="1814772" cy="1141244"/>
            <a:chOff x="7817371" y="4792284"/>
            <a:chExt cx="1814772" cy="1141244"/>
          </a:xfrm>
        </p:grpSpPr>
        <p:pic>
          <p:nvPicPr>
            <p:cNvPr id="25" name="Picture 24"/>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bwMode="ltGray">
            <a:xfrm>
              <a:off x="7817371" y="4792284"/>
              <a:ext cx="1664352" cy="1133954"/>
            </a:xfrm>
            <a:prstGeom prst="rect">
              <a:avLst/>
            </a:prstGeom>
          </p:spPr>
        </p:pic>
        <p:pic>
          <p:nvPicPr>
            <p:cNvPr id="134" name="Picture 8" descr="Check Mark Checkbox - Free vector graphic on Pixabay"/>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ltGray">
            <a:xfrm>
              <a:off x="9280671" y="5567768"/>
              <a:ext cx="351472" cy="36576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0778128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1845734"/>
            <a:ext cx="3815495" cy="4023360"/>
          </a:xfrm>
        </p:spPr>
        <p:txBody>
          <a:bodyPr/>
          <a:lstStyle/>
          <a:p>
            <a:r>
              <a:rPr lang="en-US" dirty="0"/>
              <a:t>Periodically do simple repetitive activities with your non-dominant hand</a:t>
            </a:r>
          </a:p>
        </p:txBody>
      </p:sp>
      <p:sp>
        <p:nvSpPr>
          <p:cNvPr id="4" name="Slide Number Placeholder 3"/>
          <p:cNvSpPr>
            <a:spLocks noGrp="1"/>
          </p:cNvSpPr>
          <p:nvPr>
            <p:ph type="sldNum" sz="quarter" idx="12"/>
          </p:nvPr>
        </p:nvSpPr>
        <p:spPr/>
        <p:txBody>
          <a:bodyPr/>
          <a:lstStyle/>
          <a:p>
            <a:fld id="{E5A08E0C-470D-4DAC-8534-76A0BAF8E78E}" type="slidenum">
              <a:rPr lang="en-US" smtClean="0"/>
              <a:t>33</a:t>
            </a:fld>
            <a:endParaRPr lang="en-US"/>
          </a:p>
        </p:txBody>
      </p:sp>
      <p:sp>
        <p:nvSpPr>
          <p:cNvPr id="21" name="AutoShape 2" descr="File:Green-checkmark.svg - Wikimedia Common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2" name="Group 1" descr="Image depicting a stick figure of person repetitively reaching into a bin with the same arm">
            <a:extLst>
              <a:ext uri="{FF2B5EF4-FFF2-40B4-BE49-F238E27FC236}">
                <a16:creationId xmlns:a16="http://schemas.microsoft.com/office/drawing/2014/main" id="{48E6B343-8013-41AD-9618-1B04AAA1F9E5}"/>
              </a:ext>
            </a:extLst>
          </p:cNvPr>
          <p:cNvGrpSpPr/>
          <p:nvPr/>
        </p:nvGrpSpPr>
        <p:grpSpPr bwMode="ltGray">
          <a:xfrm>
            <a:off x="4960298" y="2323065"/>
            <a:ext cx="4159071" cy="1314687"/>
            <a:chOff x="4960298" y="2323065"/>
            <a:chExt cx="4159071" cy="1314687"/>
          </a:xfrm>
        </p:grpSpPr>
        <p:pic>
          <p:nvPicPr>
            <p:cNvPr id="82" name="Picture 81"/>
            <p:cNvPicPr>
              <a:picLocks noChangeAspect="1"/>
            </p:cNvPicPr>
            <p:nvPr/>
          </p:nvPicPr>
          <p:blipFill rotWithShape="1">
            <a:blip r:embed="rId2" cstate="email">
              <a:extLst>
                <a:ext uri="{28A0092B-C50C-407E-A947-70E740481C1C}">
                  <a14:useLocalDpi xmlns:a14="http://schemas.microsoft.com/office/drawing/2010/main"/>
                </a:ext>
              </a:extLst>
            </a:blip>
            <a:srcRect b="53724"/>
            <a:stretch/>
          </p:blipFill>
          <p:spPr bwMode="ltGray">
            <a:xfrm>
              <a:off x="5461769" y="2323065"/>
              <a:ext cx="3657600" cy="1314687"/>
            </a:xfrm>
            <a:prstGeom prst="rect">
              <a:avLst/>
            </a:prstGeom>
          </p:spPr>
        </p:pic>
        <p:sp>
          <p:nvSpPr>
            <p:cNvPr id="84" name="&quot;No&quot; Symbol 83"/>
            <p:cNvSpPr>
              <a:spLocks noChangeAspect="1"/>
            </p:cNvSpPr>
            <p:nvPr/>
          </p:nvSpPr>
          <p:spPr bwMode="ltGray">
            <a:xfrm>
              <a:off x="4960298" y="3252270"/>
              <a:ext cx="365760" cy="365760"/>
            </a:xfrm>
            <a:prstGeom prst="noSmoking">
              <a:avLst>
                <a:gd name="adj" fmla="val 11839"/>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692150" marR="0" lvl="0" indent="-347663" defTabSz="914400" eaLnBrk="1" fontAlgn="base" latinLnBrk="0" hangingPunct="1">
                <a:lnSpc>
                  <a:spcPct val="100000"/>
                </a:lnSpc>
                <a:spcBef>
                  <a:spcPct val="20000"/>
                </a:spcBef>
                <a:spcAft>
                  <a:spcPct val="0"/>
                </a:spcAft>
                <a:buClr>
                  <a:srgbClr val="FF4040"/>
                </a:buClr>
                <a:buSzPct val="70000"/>
                <a:buFont typeface="Wingdings" pitchFamily="2" charset="2"/>
                <a:buChar char="l"/>
                <a:tabLst/>
                <a:defRPr/>
              </a:pPr>
              <a:endParaRPr kumimoji="0" lang="en-US" sz="2600" b="0" i="0" u="none" strike="noStrike" kern="0" cap="none" spc="0" normalizeH="0" baseline="0" noProof="0">
                <a:ln>
                  <a:noFill/>
                </a:ln>
                <a:solidFill>
                  <a:srgbClr val="000000"/>
                </a:solidFill>
                <a:effectLst/>
                <a:uLnTx/>
                <a:uFillTx/>
                <a:latin typeface="Arial" charset="0"/>
              </a:endParaRPr>
            </a:p>
          </p:txBody>
        </p:sp>
      </p:grpSp>
      <p:grpSp>
        <p:nvGrpSpPr>
          <p:cNvPr id="5" name="Group 4" descr="Image depicting a stick figure of person who alternates arms to repetitively reaching into a bin">
            <a:extLst>
              <a:ext uri="{FF2B5EF4-FFF2-40B4-BE49-F238E27FC236}">
                <a16:creationId xmlns:a16="http://schemas.microsoft.com/office/drawing/2014/main" id="{E3F46B26-11AE-4334-B547-C69412951347}"/>
              </a:ext>
            </a:extLst>
          </p:cNvPr>
          <p:cNvGrpSpPr/>
          <p:nvPr/>
        </p:nvGrpSpPr>
        <p:grpSpPr bwMode="ltGray">
          <a:xfrm>
            <a:off x="4974586" y="4065076"/>
            <a:ext cx="4144783" cy="1351718"/>
            <a:chOff x="4974586" y="4065076"/>
            <a:chExt cx="4144783" cy="1351718"/>
          </a:xfrm>
        </p:grpSpPr>
        <p:pic>
          <p:nvPicPr>
            <p:cNvPr id="83" name="Picture 82"/>
            <p:cNvPicPr>
              <a:picLocks noChangeAspect="1"/>
            </p:cNvPicPr>
            <p:nvPr/>
          </p:nvPicPr>
          <p:blipFill rotWithShape="1">
            <a:blip r:embed="rId2" cstate="email">
              <a:extLst>
                <a:ext uri="{28A0092B-C50C-407E-A947-70E740481C1C}">
                  <a14:useLocalDpi xmlns:a14="http://schemas.microsoft.com/office/drawing/2010/main"/>
                </a:ext>
              </a:extLst>
            </a:blip>
            <a:srcRect t="52420"/>
            <a:stretch/>
          </p:blipFill>
          <p:spPr bwMode="ltGray">
            <a:xfrm>
              <a:off x="5461769" y="4065076"/>
              <a:ext cx="3657600" cy="1351718"/>
            </a:xfrm>
            <a:prstGeom prst="rect">
              <a:avLst/>
            </a:prstGeom>
          </p:spPr>
        </p:pic>
        <p:pic>
          <p:nvPicPr>
            <p:cNvPr id="85" name="Picture 8" descr="Check Mark Checkbox - Free vector graphic on Pixabay"/>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ltGray">
            <a:xfrm>
              <a:off x="4974586" y="5027298"/>
              <a:ext cx="351472" cy="365760"/>
            </a:xfrm>
            <a:prstGeom prst="rect">
              <a:avLst/>
            </a:prstGeom>
            <a:noFill/>
            <a:extLst>
              <a:ext uri="{909E8E84-426E-40DD-AFC4-6F175D3DCCD1}">
                <a14:hiddenFill xmlns:a14="http://schemas.microsoft.com/office/drawing/2010/main">
                  <a:solidFill>
                    <a:srgbClr val="FFFFFF"/>
                  </a:solidFill>
                </a14:hiddenFill>
              </a:ext>
            </a:extLst>
          </p:spPr>
        </p:pic>
      </p:grpSp>
      <p:sp>
        <p:nvSpPr>
          <p:cNvPr id="86" name="Rectangle 24"/>
          <p:cNvSpPr>
            <a:spLocks noChangeArrowheads="1"/>
          </p:cNvSpPr>
          <p:nvPr/>
        </p:nvSpPr>
        <p:spPr bwMode="auto">
          <a:xfrm>
            <a:off x="9293295" y="4236712"/>
            <a:ext cx="240884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rgbClr val="7C5F1E"/>
              </a:buClr>
              <a:buSzPct val="80000"/>
              <a:buFont typeface="Wingdings 2" panose="05020102010507070707" pitchFamily="18" charset="2"/>
              <a:buChar char=""/>
              <a:defRPr sz="3200">
                <a:solidFill>
                  <a:schemeClr val="tx1"/>
                </a:solidFill>
                <a:latin typeface="Verdana" panose="020B0604030504040204" pitchFamily="34" charset="0"/>
              </a:defRPr>
            </a:lvl1pPr>
            <a:lvl2pPr marL="742950" indent="-285750">
              <a:spcBef>
                <a:spcPts val="550"/>
              </a:spcBef>
              <a:buClr>
                <a:srgbClr val="7C5F1E"/>
              </a:buClr>
              <a:buFont typeface="Verdana" panose="020B0604030504040204" pitchFamily="34" charset="0"/>
              <a:buChar char="◦"/>
              <a:defRPr sz="2800">
                <a:solidFill>
                  <a:schemeClr val="tx1"/>
                </a:solidFill>
                <a:latin typeface="Verdana" panose="020B0604030504040204" pitchFamily="34" charset="0"/>
              </a:defRPr>
            </a:lvl2pPr>
            <a:lvl3pPr marL="1143000" indent="-228600">
              <a:spcBef>
                <a:spcPct val="20000"/>
              </a:spcBef>
              <a:buClr>
                <a:srgbClr val="BA8F2D"/>
              </a:buClr>
              <a:buFont typeface="Wingdings 2" panose="05020102010507070707" pitchFamily="18" charset="2"/>
              <a:buChar char=""/>
              <a:defRPr sz="2400">
                <a:solidFill>
                  <a:schemeClr val="tx1"/>
                </a:solidFill>
                <a:latin typeface="Verdana" panose="020B0604030504040204" pitchFamily="34" charset="0"/>
              </a:defRPr>
            </a:lvl3pPr>
            <a:lvl4pPr marL="1600200" indent="-228600">
              <a:spcBef>
                <a:spcPct val="20000"/>
              </a:spcBef>
              <a:buClr>
                <a:srgbClr val="E8D19D"/>
              </a:buClr>
              <a:buFont typeface="Wingdings 2" panose="05020102010507070707" pitchFamily="18" charset="2"/>
              <a:buChar char=""/>
              <a:defRPr sz="2000">
                <a:solidFill>
                  <a:schemeClr val="tx1"/>
                </a:solidFill>
                <a:latin typeface="Verdana" panose="020B0604030504040204" pitchFamily="34" charset="0"/>
              </a:defRPr>
            </a:lvl4pPr>
            <a:lvl5pPr marL="2057400" indent="-228600">
              <a:spcBef>
                <a:spcPct val="20000"/>
              </a:spcBef>
              <a:buClr>
                <a:srgbClr val="EFE0BE"/>
              </a:buClr>
              <a:buFont typeface="Wingdings 2" panose="05020102010507070707" pitchFamily="18" charset="2"/>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9pPr>
          </a:lstStyle>
          <a:p>
            <a:pPr>
              <a:spcBef>
                <a:spcPct val="0"/>
              </a:spcBef>
              <a:buClrTx/>
              <a:buSzTx/>
              <a:buNone/>
            </a:pPr>
            <a:r>
              <a:rPr lang="en-US" sz="1600" b="1" dirty="0">
                <a:latin typeface="Arial" panose="020B0604020202020204" pitchFamily="34" charset="0"/>
                <a:cs typeface="Arial" panose="020B0604020202020204" pitchFamily="34" charset="0"/>
              </a:rPr>
              <a:t>Provides “micro” rest breaks for the most-used body parts </a:t>
            </a:r>
          </a:p>
        </p:txBody>
      </p:sp>
      <p:sp>
        <p:nvSpPr>
          <p:cNvPr id="37" name="Rectangle 24"/>
          <p:cNvSpPr>
            <a:spLocks noChangeArrowheads="1"/>
          </p:cNvSpPr>
          <p:nvPr/>
        </p:nvSpPr>
        <p:spPr bwMode="auto">
          <a:xfrm>
            <a:off x="7336881" y="5124450"/>
            <a:ext cx="1259081"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rgbClr val="7C5F1E"/>
              </a:buClr>
              <a:buSzPct val="80000"/>
              <a:buFont typeface="Wingdings 2" panose="05020102010507070707" pitchFamily="18" charset="2"/>
              <a:buChar char=""/>
              <a:defRPr sz="3200">
                <a:solidFill>
                  <a:schemeClr val="tx1"/>
                </a:solidFill>
                <a:latin typeface="Verdana" panose="020B0604030504040204" pitchFamily="34" charset="0"/>
              </a:defRPr>
            </a:lvl1pPr>
            <a:lvl2pPr marL="742950" indent="-285750">
              <a:spcBef>
                <a:spcPts val="550"/>
              </a:spcBef>
              <a:buClr>
                <a:srgbClr val="7C5F1E"/>
              </a:buClr>
              <a:buFont typeface="Verdana" panose="020B0604030504040204" pitchFamily="34" charset="0"/>
              <a:buChar char="◦"/>
              <a:defRPr sz="2800">
                <a:solidFill>
                  <a:schemeClr val="tx1"/>
                </a:solidFill>
                <a:latin typeface="Verdana" panose="020B0604030504040204" pitchFamily="34" charset="0"/>
              </a:defRPr>
            </a:lvl2pPr>
            <a:lvl3pPr marL="1143000" indent="-228600">
              <a:spcBef>
                <a:spcPct val="20000"/>
              </a:spcBef>
              <a:buClr>
                <a:srgbClr val="BA8F2D"/>
              </a:buClr>
              <a:buFont typeface="Wingdings 2" panose="05020102010507070707" pitchFamily="18" charset="2"/>
              <a:buChar char=""/>
              <a:defRPr sz="2400">
                <a:solidFill>
                  <a:schemeClr val="tx1"/>
                </a:solidFill>
                <a:latin typeface="Verdana" panose="020B0604030504040204" pitchFamily="34" charset="0"/>
              </a:defRPr>
            </a:lvl3pPr>
            <a:lvl4pPr marL="1600200" indent="-228600">
              <a:spcBef>
                <a:spcPct val="20000"/>
              </a:spcBef>
              <a:buClr>
                <a:srgbClr val="E8D19D"/>
              </a:buClr>
              <a:buFont typeface="Wingdings 2" panose="05020102010507070707" pitchFamily="18" charset="2"/>
              <a:buChar char=""/>
              <a:defRPr sz="2000">
                <a:solidFill>
                  <a:schemeClr val="tx1"/>
                </a:solidFill>
                <a:latin typeface="Verdana" panose="020B0604030504040204" pitchFamily="34" charset="0"/>
              </a:defRPr>
            </a:lvl4pPr>
            <a:lvl5pPr marL="2057400" indent="-228600">
              <a:spcBef>
                <a:spcPct val="20000"/>
              </a:spcBef>
              <a:buClr>
                <a:srgbClr val="EFE0BE"/>
              </a:buClr>
              <a:buFont typeface="Wingdings 2" panose="05020102010507070707" pitchFamily="18" charset="2"/>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9pPr>
          </a:lstStyle>
          <a:p>
            <a:pPr>
              <a:spcBef>
                <a:spcPct val="0"/>
              </a:spcBef>
              <a:buClrTx/>
              <a:buSzTx/>
              <a:buNone/>
            </a:pPr>
            <a:r>
              <a:rPr lang="en-US" sz="1400" dirty="0">
                <a:latin typeface="Arial" panose="020B0604020202020204" pitchFamily="34" charset="0"/>
                <a:cs typeface="Arial" panose="020B0604020202020204" pitchFamily="34" charset="0"/>
              </a:rPr>
              <a:t>Task                     done by opposite side of the body</a:t>
            </a:r>
          </a:p>
        </p:txBody>
      </p:sp>
      <p:sp>
        <p:nvSpPr>
          <p:cNvPr id="6" name="Title 5">
            <a:extLst>
              <a:ext uri="{FF2B5EF4-FFF2-40B4-BE49-F238E27FC236}">
                <a16:creationId xmlns:a16="http://schemas.microsoft.com/office/drawing/2014/main" id="{8AEF02E4-4213-4B63-88D1-199047A4272B}"/>
              </a:ext>
            </a:extLst>
          </p:cNvPr>
          <p:cNvSpPr>
            <a:spLocks noGrp="1"/>
          </p:cNvSpPr>
          <p:nvPr>
            <p:ph type="title"/>
          </p:nvPr>
        </p:nvSpPr>
        <p:spPr>
          <a:xfrm>
            <a:off x="1097279" y="286603"/>
            <a:ext cx="10920549" cy="1450757"/>
          </a:xfrm>
        </p:spPr>
        <p:txBody>
          <a:bodyPr/>
          <a:lstStyle/>
          <a:p>
            <a:r>
              <a:rPr lang="en-US" dirty="0"/>
              <a:t>Lowering Cumulative Trauma Risk</a:t>
            </a:r>
            <a:br>
              <a:rPr lang="en-US" dirty="0"/>
            </a:br>
            <a:r>
              <a:rPr lang="en-US" sz="4400" b="0" dirty="0"/>
              <a:t>Recover from Repetitive Tasks during Work</a:t>
            </a:r>
            <a:endParaRPr lang="en-US" dirty="0"/>
          </a:p>
        </p:txBody>
      </p:sp>
    </p:spTree>
    <p:extLst>
      <p:ext uri="{BB962C8B-B14F-4D97-AF65-F5344CB8AC3E}">
        <p14:creationId xmlns:p14="http://schemas.microsoft.com/office/powerpoint/2010/main" val="32318890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807505" cy="1450757"/>
          </a:xfrm>
        </p:spPr>
        <p:txBody>
          <a:bodyPr/>
          <a:lstStyle/>
          <a:p>
            <a:r>
              <a:rPr lang="en-US" dirty="0"/>
              <a:t>Lowering Cumulative Trauma Risk</a:t>
            </a:r>
            <a:br>
              <a:rPr lang="en-US" dirty="0"/>
            </a:br>
            <a:r>
              <a:rPr lang="en-US" sz="4400" b="0" dirty="0"/>
              <a:t>Recover from Repetitive Tasks during Work</a:t>
            </a:r>
            <a:endParaRPr lang="en-US" b="0" dirty="0"/>
          </a:p>
        </p:txBody>
      </p:sp>
      <p:sp>
        <p:nvSpPr>
          <p:cNvPr id="3" name="Content Placeholder 2"/>
          <p:cNvSpPr>
            <a:spLocks noGrp="1"/>
          </p:cNvSpPr>
          <p:nvPr>
            <p:ph idx="1"/>
          </p:nvPr>
        </p:nvSpPr>
        <p:spPr>
          <a:xfrm>
            <a:off x="1097280" y="1845734"/>
            <a:ext cx="10475602" cy="4023360"/>
          </a:xfrm>
        </p:spPr>
        <p:txBody>
          <a:bodyPr/>
          <a:lstStyle/>
          <a:p>
            <a:r>
              <a:rPr lang="en-US" dirty="0"/>
              <a:t>When possible, create ways to spread out high-demand activities among other required tasks</a:t>
            </a:r>
          </a:p>
        </p:txBody>
      </p:sp>
      <p:sp>
        <p:nvSpPr>
          <p:cNvPr id="4" name="Slide Number Placeholder 3"/>
          <p:cNvSpPr>
            <a:spLocks noGrp="1"/>
          </p:cNvSpPr>
          <p:nvPr>
            <p:ph type="sldNum" sz="quarter" idx="12"/>
          </p:nvPr>
        </p:nvSpPr>
        <p:spPr/>
        <p:txBody>
          <a:bodyPr/>
          <a:lstStyle/>
          <a:p>
            <a:fld id="{E5A08E0C-470D-4DAC-8534-76A0BAF8E78E}" type="slidenum">
              <a:rPr lang="en-US" smtClean="0"/>
              <a:t>34</a:t>
            </a:fld>
            <a:endParaRPr lang="en-US"/>
          </a:p>
        </p:txBody>
      </p:sp>
      <p:sp>
        <p:nvSpPr>
          <p:cNvPr id="21" name="AutoShape 2" descr="File:Green-checkmark.svg - Wikimedia Common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 name="Rectangle 24"/>
          <p:cNvSpPr>
            <a:spLocks noChangeArrowheads="1"/>
          </p:cNvSpPr>
          <p:nvPr/>
        </p:nvSpPr>
        <p:spPr bwMode="auto">
          <a:xfrm>
            <a:off x="8964332" y="3243905"/>
            <a:ext cx="2510785"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rgbClr val="7C5F1E"/>
              </a:buClr>
              <a:buSzPct val="80000"/>
              <a:buFont typeface="Wingdings 2" panose="05020102010507070707" pitchFamily="18" charset="2"/>
              <a:buChar char=""/>
              <a:defRPr sz="3200">
                <a:solidFill>
                  <a:schemeClr val="tx1"/>
                </a:solidFill>
                <a:latin typeface="Verdana" panose="020B0604030504040204" pitchFamily="34" charset="0"/>
              </a:defRPr>
            </a:lvl1pPr>
            <a:lvl2pPr marL="742950" indent="-285750">
              <a:spcBef>
                <a:spcPts val="550"/>
              </a:spcBef>
              <a:buClr>
                <a:srgbClr val="7C5F1E"/>
              </a:buClr>
              <a:buFont typeface="Verdana" panose="020B0604030504040204" pitchFamily="34" charset="0"/>
              <a:buChar char="◦"/>
              <a:defRPr sz="2800">
                <a:solidFill>
                  <a:schemeClr val="tx1"/>
                </a:solidFill>
                <a:latin typeface="Verdana" panose="020B0604030504040204" pitchFamily="34" charset="0"/>
              </a:defRPr>
            </a:lvl2pPr>
            <a:lvl3pPr marL="1143000" indent="-228600">
              <a:spcBef>
                <a:spcPct val="20000"/>
              </a:spcBef>
              <a:buClr>
                <a:srgbClr val="BA8F2D"/>
              </a:buClr>
              <a:buFont typeface="Wingdings 2" panose="05020102010507070707" pitchFamily="18" charset="2"/>
              <a:buChar char=""/>
              <a:defRPr sz="2400">
                <a:solidFill>
                  <a:schemeClr val="tx1"/>
                </a:solidFill>
                <a:latin typeface="Verdana" panose="020B0604030504040204" pitchFamily="34" charset="0"/>
              </a:defRPr>
            </a:lvl3pPr>
            <a:lvl4pPr marL="1600200" indent="-228600">
              <a:spcBef>
                <a:spcPct val="20000"/>
              </a:spcBef>
              <a:buClr>
                <a:srgbClr val="E8D19D"/>
              </a:buClr>
              <a:buFont typeface="Wingdings 2" panose="05020102010507070707" pitchFamily="18" charset="2"/>
              <a:buChar char=""/>
              <a:defRPr sz="2000">
                <a:solidFill>
                  <a:schemeClr val="tx1"/>
                </a:solidFill>
                <a:latin typeface="Verdana" panose="020B0604030504040204" pitchFamily="34" charset="0"/>
              </a:defRPr>
            </a:lvl4pPr>
            <a:lvl5pPr marL="2057400" indent="-228600">
              <a:spcBef>
                <a:spcPct val="20000"/>
              </a:spcBef>
              <a:buClr>
                <a:srgbClr val="EFE0BE"/>
              </a:buClr>
              <a:buFont typeface="Wingdings 2" panose="05020102010507070707" pitchFamily="18" charset="2"/>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9pPr>
          </a:lstStyle>
          <a:p>
            <a:pPr>
              <a:spcBef>
                <a:spcPct val="0"/>
              </a:spcBef>
              <a:buClrTx/>
              <a:buSzTx/>
              <a:buNone/>
            </a:pPr>
            <a:r>
              <a:rPr lang="en-US" sz="1600" b="1" dirty="0">
                <a:latin typeface="Arial" panose="020B0604020202020204" pitchFamily="34" charset="0"/>
                <a:cs typeface="Arial" panose="020B0604020202020204" pitchFamily="34" charset="0"/>
              </a:rPr>
              <a:t>Intermixing easier physical work within higher-effort tasks provides more opportunities for rest</a:t>
            </a:r>
          </a:p>
        </p:txBody>
      </p:sp>
      <p:grpSp>
        <p:nvGrpSpPr>
          <p:cNvPr id="6" name="Group 5" descr="Graphic depicting the rotation of tasks having similar levels of physical effort so they are not being done sequentially">
            <a:extLst>
              <a:ext uri="{FF2B5EF4-FFF2-40B4-BE49-F238E27FC236}">
                <a16:creationId xmlns:a16="http://schemas.microsoft.com/office/drawing/2014/main" id="{213D5209-1D32-4BF2-8B7B-A11EBCA3A955}"/>
              </a:ext>
            </a:extLst>
          </p:cNvPr>
          <p:cNvGrpSpPr/>
          <p:nvPr/>
        </p:nvGrpSpPr>
        <p:grpSpPr>
          <a:xfrm>
            <a:off x="5903713" y="3126283"/>
            <a:ext cx="2775349" cy="2286000"/>
            <a:chOff x="5903713" y="3126283"/>
            <a:chExt cx="2775349" cy="2286000"/>
          </a:xfrm>
        </p:grpSpPr>
        <p:pic>
          <p:nvPicPr>
            <p:cNvPr id="100" name="Picture 8" descr="Check Mark Checkbox - Free vector graphic on Pixabay"/>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903713" y="4841172"/>
              <a:ext cx="351472" cy="36576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005734" y="3126283"/>
              <a:ext cx="2673328" cy="2286000"/>
            </a:xfrm>
            <a:prstGeom prst="rect">
              <a:avLst/>
            </a:prstGeom>
          </p:spPr>
        </p:pic>
      </p:grpSp>
      <p:grpSp>
        <p:nvGrpSpPr>
          <p:cNvPr id="5" name="Group 4" descr="Graphic depicting tasks having similar levels of physical effort being done sequentially">
            <a:extLst>
              <a:ext uri="{FF2B5EF4-FFF2-40B4-BE49-F238E27FC236}">
                <a16:creationId xmlns:a16="http://schemas.microsoft.com/office/drawing/2014/main" id="{2404FDA7-3592-4084-ABFD-71071FBC9A9C}"/>
              </a:ext>
            </a:extLst>
          </p:cNvPr>
          <p:cNvGrpSpPr/>
          <p:nvPr/>
        </p:nvGrpSpPr>
        <p:grpSpPr>
          <a:xfrm>
            <a:off x="2355110" y="3126283"/>
            <a:ext cx="2886354" cy="2286000"/>
            <a:chOff x="2355110" y="3126283"/>
            <a:chExt cx="2886354" cy="2286000"/>
          </a:xfrm>
        </p:grpSpPr>
        <p:sp>
          <p:nvSpPr>
            <p:cNvPr id="99" name="&quot;No&quot; Symbol 98"/>
            <p:cNvSpPr>
              <a:spLocks noChangeAspect="1"/>
            </p:cNvSpPr>
            <p:nvPr/>
          </p:nvSpPr>
          <p:spPr bwMode="auto">
            <a:xfrm>
              <a:off x="2355110" y="4841172"/>
              <a:ext cx="365760" cy="365760"/>
            </a:xfrm>
            <a:prstGeom prst="noSmoking">
              <a:avLst>
                <a:gd name="adj" fmla="val 11839"/>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692150" marR="0" lvl="0" indent="-347663" defTabSz="914400" eaLnBrk="1" fontAlgn="base" latinLnBrk="0" hangingPunct="1">
                <a:lnSpc>
                  <a:spcPct val="100000"/>
                </a:lnSpc>
                <a:spcBef>
                  <a:spcPct val="20000"/>
                </a:spcBef>
                <a:spcAft>
                  <a:spcPct val="0"/>
                </a:spcAft>
                <a:buClr>
                  <a:srgbClr val="FF4040"/>
                </a:buClr>
                <a:buSzPct val="70000"/>
                <a:buFont typeface="Wingdings" pitchFamily="2" charset="2"/>
                <a:buChar char="l"/>
                <a:tabLst/>
                <a:defRPr/>
              </a:pPr>
              <a:endParaRPr kumimoji="0" lang="en-US" sz="2600" b="0" i="0" u="none" strike="noStrike" kern="0" cap="none" spc="0" normalizeH="0" baseline="0" noProof="0">
                <a:ln>
                  <a:noFill/>
                </a:ln>
                <a:solidFill>
                  <a:srgbClr val="000000"/>
                </a:solidFill>
                <a:effectLst/>
                <a:uLnTx/>
                <a:uFillTx/>
                <a:latin typeface="Arial" charset="0"/>
              </a:endParaRPr>
            </a:p>
          </p:txBody>
        </p:sp>
        <p:pic>
          <p:nvPicPr>
            <p:cNvPr id="14" name="Picture 1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568136" y="3126283"/>
              <a:ext cx="2673328" cy="2286000"/>
            </a:xfrm>
            <a:prstGeom prst="rect">
              <a:avLst/>
            </a:prstGeom>
          </p:spPr>
        </p:pic>
      </p:grpSp>
    </p:spTree>
    <p:extLst>
      <p:ext uri="{BB962C8B-B14F-4D97-AF65-F5344CB8AC3E}">
        <p14:creationId xmlns:p14="http://schemas.microsoft.com/office/powerpoint/2010/main" val="39394138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79" y="1845734"/>
            <a:ext cx="10627953" cy="4023360"/>
          </a:xfrm>
        </p:spPr>
        <p:txBody>
          <a:bodyPr/>
          <a:lstStyle/>
          <a:p>
            <a:r>
              <a:rPr lang="en-US" dirty="0"/>
              <a:t>Prepare for job tasks, by warming up your body</a:t>
            </a:r>
          </a:p>
          <a:p>
            <a:pPr lvl="1"/>
            <a:r>
              <a:rPr lang="en-US" u="sng" dirty="0"/>
              <a:t>Back</a:t>
            </a:r>
            <a:r>
              <a:rPr lang="en-US" dirty="0"/>
              <a:t>: Do you                                                          bend, lift, push,                                                         pull?</a:t>
            </a:r>
          </a:p>
        </p:txBody>
      </p:sp>
      <p:sp>
        <p:nvSpPr>
          <p:cNvPr id="2" name="Title 1"/>
          <p:cNvSpPr>
            <a:spLocks noGrp="1"/>
          </p:cNvSpPr>
          <p:nvPr>
            <p:ph type="title"/>
          </p:nvPr>
        </p:nvSpPr>
        <p:spPr>
          <a:xfrm>
            <a:off x="1097280" y="286603"/>
            <a:ext cx="10367226" cy="1450757"/>
          </a:xfrm>
        </p:spPr>
        <p:txBody>
          <a:bodyPr/>
          <a:lstStyle/>
          <a:p>
            <a:r>
              <a:rPr lang="en-US" dirty="0"/>
              <a:t>Lowering Cumulative Trauma Risk</a:t>
            </a:r>
            <a:br>
              <a:rPr lang="en-US" dirty="0"/>
            </a:br>
            <a:r>
              <a:rPr lang="en-US" sz="4400" b="0" dirty="0"/>
              <a:t>Other Ways</a:t>
            </a:r>
            <a:endParaRPr lang="en-US" b="0" dirty="0"/>
          </a:p>
        </p:txBody>
      </p:sp>
      <p:sp>
        <p:nvSpPr>
          <p:cNvPr id="4" name="Slide Number Placeholder 3"/>
          <p:cNvSpPr>
            <a:spLocks noGrp="1"/>
          </p:cNvSpPr>
          <p:nvPr>
            <p:ph type="sldNum" sz="quarter" idx="12"/>
          </p:nvPr>
        </p:nvSpPr>
        <p:spPr/>
        <p:txBody>
          <a:bodyPr/>
          <a:lstStyle/>
          <a:p>
            <a:fld id="{E5A08E0C-470D-4DAC-8534-76A0BAF8E78E}" type="slidenum">
              <a:rPr lang="en-US" smtClean="0"/>
              <a:t>35</a:t>
            </a:fld>
            <a:endParaRPr lang="en-US" dirty="0"/>
          </a:p>
        </p:txBody>
      </p:sp>
      <p:sp>
        <p:nvSpPr>
          <p:cNvPr id="21" name="AutoShape 2" descr="File:Green-checkmark.svg - Wikimedia Common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Content Placeholder 2"/>
          <p:cNvSpPr txBox="1">
            <a:spLocks/>
          </p:cNvSpPr>
          <p:nvPr/>
        </p:nvSpPr>
        <p:spPr>
          <a:xfrm>
            <a:off x="4847609" y="2391577"/>
            <a:ext cx="2772904" cy="1351748"/>
          </a:xfrm>
          <a:prstGeom prst="rect">
            <a:avLst/>
          </a:prstGeom>
        </p:spPr>
        <p:txBody>
          <a:bodyPr vert="horz" lIns="0" tIns="45720" rIns="0" bIns="45720" rtlCol="0">
            <a:noAutofit/>
          </a:bodyPr>
          <a:lstStyle>
            <a:lvl1pPr marL="341313" indent="-230188" algn="l" defTabSz="914400" rtl="0" eaLnBrk="1" latinLnBrk="0" hangingPunct="1">
              <a:lnSpc>
                <a:spcPct val="90000"/>
              </a:lnSpc>
              <a:spcBef>
                <a:spcPts val="1200"/>
              </a:spcBef>
              <a:spcAft>
                <a:spcPts val="200"/>
              </a:spcAft>
              <a:buClr>
                <a:srgbClr val="C00000"/>
              </a:buClr>
              <a:buSzPct val="100000"/>
              <a:buFont typeface="Arial" panose="020B0604020202020204" pitchFamily="34" charset="0"/>
              <a:buChar char="•"/>
              <a:defRPr sz="36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684213" indent="-222250" algn="l" defTabSz="914400" rtl="0" eaLnBrk="1" latinLnBrk="0" hangingPunct="1">
              <a:lnSpc>
                <a:spcPct val="90000"/>
              </a:lnSpc>
              <a:spcBef>
                <a:spcPts val="200"/>
              </a:spcBef>
              <a:spcAft>
                <a:spcPts val="400"/>
              </a:spcAft>
              <a:buClr>
                <a:srgbClr val="C00000"/>
              </a:buClr>
              <a:buFont typeface="Arial" panose="020B0604020202020204" pitchFamily="34" charset="0"/>
              <a:buChar char="•"/>
              <a:defRPr sz="32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1085850" indent="-171450" algn="l" defTabSz="914400" rtl="0" eaLnBrk="1" latinLnBrk="0" hangingPunct="1">
              <a:lnSpc>
                <a:spcPct val="90000"/>
              </a:lnSpc>
              <a:spcBef>
                <a:spcPts val="200"/>
              </a:spcBef>
              <a:spcAft>
                <a:spcPts val="400"/>
              </a:spcAft>
              <a:buClr>
                <a:srgbClr val="C00000"/>
              </a:buClr>
              <a:buFont typeface="Arial" panose="020B0604020202020204" pitchFamily="34" charset="0"/>
              <a:buChar char="•"/>
              <a:defRPr sz="24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1427163" indent="-171450" algn="l" defTabSz="914400" rtl="0" eaLnBrk="1" latinLnBrk="0" hangingPunct="1">
              <a:lnSpc>
                <a:spcPct val="90000"/>
              </a:lnSpc>
              <a:spcBef>
                <a:spcPts val="200"/>
              </a:spcBef>
              <a:spcAft>
                <a:spcPts val="400"/>
              </a:spcAft>
              <a:buClr>
                <a:srgbClr val="C00000"/>
              </a:buClr>
              <a:buFont typeface="Arial" panose="020B0604020202020204" pitchFamily="34" charset="0"/>
              <a:buChar char="•"/>
              <a:defRPr sz="24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1768475" indent="-169863" algn="l" defTabSz="914400" rtl="0" eaLnBrk="1" latinLnBrk="0" hangingPunct="1">
              <a:lnSpc>
                <a:spcPct val="90000"/>
              </a:lnSpc>
              <a:spcBef>
                <a:spcPts val="200"/>
              </a:spcBef>
              <a:spcAft>
                <a:spcPts val="400"/>
              </a:spcAft>
              <a:buClr>
                <a:srgbClr val="C00000"/>
              </a:buClr>
              <a:buFont typeface="Arial" panose="020B0604020202020204" pitchFamily="34" charset="0"/>
              <a:buChar char="•"/>
              <a:defRPr sz="24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1"/>
            <a:r>
              <a:rPr lang="en-US" u="sng" dirty="0"/>
              <a:t>Arms</a:t>
            </a:r>
            <a:r>
              <a:rPr lang="en-US" dirty="0"/>
              <a:t>: Do you reach?</a:t>
            </a:r>
          </a:p>
        </p:txBody>
      </p:sp>
      <p:sp>
        <p:nvSpPr>
          <p:cNvPr id="50" name="Content Placeholder 2"/>
          <p:cNvSpPr txBox="1">
            <a:spLocks/>
          </p:cNvSpPr>
          <p:nvPr/>
        </p:nvSpPr>
        <p:spPr>
          <a:xfrm>
            <a:off x="7516994" y="2391577"/>
            <a:ext cx="4173467" cy="1638688"/>
          </a:xfrm>
          <a:prstGeom prst="rect">
            <a:avLst/>
          </a:prstGeom>
        </p:spPr>
        <p:txBody>
          <a:bodyPr vert="horz" lIns="0" tIns="45720" rIns="0" bIns="45720" rtlCol="0">
            <a:noAutofit/>
          </a:bodyPr>
          <a:lstStyle>
            <a:lvl1pPr marL="341313" indent="-230188" algn="l" defTabSz="914400" rtl="0" eaLnBrk="1" latinLnBrk="0" hangingPunct="1">
              <a:lnSpc>
                <a:spcPct val="90000"/>
              </a:lnSpc>
              <a:spcBef>
                <a:spcPts val="1200"/>
              </a:spcBef>
              <a:spcAft>
                <a:spcPts val="200"/>
              </a:spcAft>
              <a:buClr>
                <a:srgbClr val="C00000"/>
              </a:buClr>
              <a:buSzPct val="100000"/>
              <a:buFont typeface="Arial" panose="020B0604020202020204" pitchFamily="34" charset="0"/>
              <a:buChar char="•"/>
              <a:defRPr sz="36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684213" indent="-222250" algn="l" defTabSz="914400" rtl="0" eaLnBrk="1" latinLnBrk="0" hangingPunct="1">
              <a:lnSpc>
                <a:spcPct val="90000"/>
              </a:lnSpc>
              <a:spcBef>
                <a:spcPts val="200"/>
              </a:spcBef>
              <a:spcAft>
                <a:spcPts val="400"/>
              </a:spcAft>
              <a:buClr>
                <a:srgbClr val="C00000"/>
              </a:buClr>
              <a:buFont typeface="Arial" panose="020B0604020202020204" pitchFamily="34" charset="0"/>
              <a:buChar char="•"/>
              <a:defRPr sz="32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1085850" indent="-171450" algn="l" defTabSz="914400" rtl="0" eaLnBrk="1" latinLnBrk="0" hangingPunct="1">
              <a:lnSpc>
                <a:spcPct val="90000"/>
              </a:lnSpc>
              <a:spcBef>
                <a:spcPts val="200"/>
              </a:spcBef>
              <a:spcAft>
                <a:spcPts val="400"/>
              </a:spcAft>
              <a:buClr>
                <a:srgbClr val="C00000"/>
              </a:buClr>
              <a:buFont typeface="Arial" panose="020B0604020202020204" pitchFamily="34" charset="0"/>
              <a:buChar char="•"/>
              <a:defRPr sz="24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1427163" indent="-171450" algn="l" defTabSz="914400" rtl="0" eaLnBrk="1" latinLnBrk="0" hangingPunct="1">
              <a:lnSpc>
                <a:spcPct val="90000"/>
              </a:lnSpc>
              <a:spcBef>
                <a:spcPts val="200"/>
              </a:spcBef>
              <a:spcAft>
                <a:spcPts val="400"/>
              </a:spcAft>
              <a:buClr>
                <a:srgbClr val="C00000"/>
              </a:buClr>
              <a:buFont typeface="Arial" panose="020B0604020202020204" pitchFamily="34" charset="0"/>
              <a:buChar char="•"/>
              <a:defRPr sz="24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1768475" indent="-169863" algn="l" defTabSz="914400" rtl="0" eaLnBrk="1" latinLnBrk="0" hangingPunct="1">
              <a:lnSpc>
                <a:spcPct val="90000"/>
              </a:lnSpc>
              <a:spcBef>
                <a:spcPts val="200"/>
              </a:spcBef>
              <a:spcAft>
                <a:spcPts val="400"/>
              </a:spcAft>
              <a:buClr>
                <a:srgbClr val="C00000"/>
              </a:buClr>
              <a:buFont typeface="Arial" panose="020B0604020202020204" pitchFamily="34" charset="0"/>
              <a:buChar char="•"/>
              <a:defRPr sz="24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1"/>
            <a:r>
              <a:rPr lang="en-US" u="sng" dirty="0"/>
              <a:t>Hands</a:t>
            </a:r>
            <a:r>
              <a:rPr lang="en-US" dirty="0"/>
              <a:t>: Do you grip, type, perform rapid movements?</a:t>
            </a:r>
          </a:p>
        </p:txBody>
      </p:sp>
      <p:grpSp>
        <p:nvGrpSpPr>
          <p:cNvPr id="51" name="Group 50" descr="Stick figure of person warming up the back muscles by bending forward and back"/>
          <p:cNvGrpSpPr/>
          <p:nvPr/>
        </p:nvGrpSpPr>
        <p:grpSpPr bwMode="ltGray">
          <a:xfrm>
            <a:off x="1874444" y="3894021"/>
            <a:ext cx="419897" cy="2192129"/>
            <a:chOff x="6364967" y="3355702"/>
            <a:chExt cx="488610" cy="2282204"/>
          </a:xfrm>
        </p:grpSpPr>
        <p:sp>
          <p:nvSpPr>
            <p:cNvPr id="52" name="Rounded Rectangle 51"/>
            <p:cNvSpPr/>
            <p:nvPr/>
          </p:nvSpPr>
          <p:spPr bwMode="ltGray">
            <a:xfrm>
              <a:off x="6466226" y="4540626"/>
              <a:ext cx="256032" cy="1097280"/>
            </a:xfrm>
            <a:prstGeom prst="roundRect">
              <a:avLst>
                <a:gd name="adj" fmla="val 50000"/>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ounded Rectangle 52"/>
            <p:cNvSpPr/>
            <p:nvPr/>
          </p:nvSpPr>
          <p:spPr bwMode="ltGray">
            <a:xfrm>
              <a:off x="6364967" y="3757254"/>
              <a:ext cx="357291" cy="1040068"/>
            </a:xfrm>
            <a:prstGeom prst="roundRect">
              <a:avLst>
                <a:gd name="adj" fmla="val 4733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a:spLocks noChangeAspect="1"/>
            </p:cNvSpPr>
            <p:nvPr/>
          </p:nvSpPr>
          <p:spPr bwMode="ltGray">
            <a:xfrm>
              <a:off x="6384017" y="3355702"/>
              <a:ext cx="365760" cy="36576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ed Rectangle 54"/>
            <p:cNvSpPr/>
            <p:nvPr/>
          </p:nvSpPr>
          <p:spPr bwMode="ltGray">
            <a:xfrm rot="20280000">
              <a:off x="6563328" y="3792802"/>
              <a:ext cx="155448" cy="54864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bwMode="ltGray">
            <a:xfrm rot="19800000">
              <a:off x="6698129" y="4131480"/>
              <a:ext cx="155448" cy="45720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a:spLocks noChangeAspect="1"/>
            </p:cNvSpPr>
            <p:nvPr/>
          </p:nvSpPr>
          <p:spPr bwMode="ltGray">
            <a:xfrm>
              <a:off x="6634909" y="3490027"/>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8" name="Group 57" descr="Stick figure of person warming up the back muscles by bending forward and back"/>
          <p:cNvGrpSpPr/>
          <p:nvPr/>
        </p:nvGrpSpPr>
        <p:grpSpPr bwMode="ltGray">
          <a:xfrm>
            <a:off x="1954608" y="3980335"/>
            <a:ext cx="558539" cy="2105815"/>
            <a:chOff x="7705554" y="3445563"/>
            <a:chExt cx="649939" cy="2192343"/>
          </a:xfrm>
        </p:grpSpPr>
        <p:sp>
          <p:nvSpPr>
            <p:cNvPr id="59" name="Rounded Rectangle 58"/>
            <p:cNvSpPr/>
            <p:nvPr/>
          </p:nvSpPr>
          <p:spPr bwMode="ltGray">
            <a:xfrm>
              <a:off x="7705554" y="4540626"/>
              <a:ext cx="256032" cy="1097280"/>
            </a:xfrm>
            <a:prstGeom prst="roundRect">
              <a:avLst>
                <a:gd name="adj" fmla="val 50000"/>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0" name="Group 59"/>
            <p:cNvGrpSpPr/>
            <p:nvPr/>
          </p:nvGrpSpPr>
          <p:grpSpPr bwMode="ltGray">
            <a:xfrm rot="1203106">
              <a:off x="7866883" y="3445563"/>
              <a:ext cx="488610" cy="1441620"/>
              <a:chOff x="8583965" y="3201658"/>
              <a:chExt cx="488610" cy="1441620"/>
            </a:xfrm>
          </p:grpSpPr>
          <p:sp>
            <p:nvSpPr>
              <p:cNvPr id="61" name="Rounded Rectangle 60"/>
              <p:cNvSpPr/>
              <p:nvPr/>
            </p:nvSpPr>
            <p:spPr bwMode="ltGray">
              <a:xfrm>
                <a:off x="8583965" y="3603210"/>
                <a:ext cx="357291" cy="1040068"/>
              </a:xfrm>
              <a:prstGeom prst="roundRect">
                <a:avLst>
                  <a:gd name="adj" fmla="val 4733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a:spLocks noChangeAspect="1"/>
              </p:cNvSpPr>
              <p:nvPr/>
            </p:nvSpPr>
            <p:spPr bwMode="ltGray">
              <a:xfrm>
                <a:off x="8603015" y="3201658"/>
                <a:ext cx="365760" cy="36576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ounded Rectangle 62"/>
              <p:cNvSpPr/>
              <p:nvPr/>
            </p:nvSpPr>
            <p:spPr bwMode="ltGray">
              <a:xfrm rot="20280000">
                <a:off x="8782326" y="3638758"/>
                <a:ext cx="155448" cy="54864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ounded Rectangle 63"/>
              <p:cNvSpPr/>
              <p:nvPr/>
            </p:nvSpPr>
            <p:spPr bwMode="ltGray">
              <a:xfrm rot="19800000">
                <a:off x="8917127" y="3977436"/>
                <a:ext cx="155448" cy="45720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a:spLocks noChangeAspect="1"/>
              </p:cNvSpPr>
              <p:nvPr/>
            </p:nvSpPr>
            <p:spPr bwMode="ltGray">
              <a:xfrm>
                <a:off x="8853907" y="3335983"/>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6" name="Group 65" descr="Stick figure of person warming up the back muscles by bending forward and back"/>
          <p:cNvGrpSpPr/>
          <p:nvPr/>
        </p:nvGrpSpPr>
        <p:grpSpPr bwMode="ltGray">
          <a:xfrm>
            <a:off x="1845573" y="4490782"/>
            <a:ext cx="1238886" cy="1595368"/>
            <a:chOff x="8556332" y="3856330"/>
            <a:chExt cx="1441620" cy="1660922"/>
          </a:xfrm>
        </p:grpSpPr>
        <p:sp>
          <p:nvSpPr>
            <p:cNvPr id="67" name="Rounded Rectangle 66"/>
            <p:cNvSpPr/>
            <p:nvPr/>
          </p:nvSpPr>
          <p:spPr bwMode="ltGray">
            <a:xfrm>
              <a:off x="8678178" y="4419972"/>
              <a:ext cx="256032" cy="1097280"/>
            </a:xfrm>
            <a:prstGeom prst="roundRect">
              <a:avLst>
                <a:gd name="adj" fmla="val 50000"/>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8" name="Group 67"/>
            <p:cNvGrpSpPr/>
            <p:nvPr/>
          </p:nvGrpSpPr>
          <p:grpSpPr bwMode="ltGray">
            <a:xfrm rot="3153572">
              <a:off x="9032837" y="3379825"/>
              <a:ext cx="488610" cy="1441620"/>
              <a:chOff x="8583965" y="3201658"/>
              <a:chExt cx="488610" cy="1441620"/>
            </a:xfrm>
          </p:grpSpPr>
          <p:sp>
            <p:nvSpPr>
              <p:cNvPr id="69" name="Rounded Rectangle 68"/>
              <p:cNvSpPr/>
              <p:nvPr/>
            </p:nvSpPr>
            <p:spPr bwMode="ltGray">
              <a:xfrm>
                <a:off x="8583965" y="3603210"/>
                <a:ext cx="357291" cy="1040068"/>
              </a:xfrm>
              <a:prstGeom prst="roundRect">
                <a:avLst>
                  <a:gd name="adj" fmla="val 4733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a:spLocks noChangeAspect="1"/>
              </p:cNvSpPr>
              <p:nvPr/>
            </p:nvSpPr>
            <p:spPr bwMode="ltGray">
              <a:xfrm>
                <a:off x="8603015" y="3201658"/>
                <a:ext cx="365760" cy="36576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ounded Rectangle 70"/>
              <p:cNvSpPr/>
              <p:nvPr/>
            </p:nvSpPr>
            <p:spPr bwMode="ltGray">
              <a:xfrm rot="20280000">
                <a:off x="8782326" y="3638758"/>
                <a:ext cx="155448" cy="54864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ounded Rectangle 71"/>
              <p:cNvSpPr/>
              <p:nvPr/>
            </p:nvSpPr>
            <p:spPr bwMode="ltGray">
              <a:xfrm rot="19800000">
                <a:off x="8917127" y="3977436"/>
                <a:ext cx="155448" cy="45720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p:cNvSpPr>
                <a:spLocks noChangeAspect="1"/>
              </p:cNvSpPr>
              <p:nvPr/>
            </p:nvSpPr>
            <p:spPr bwMode="ltGray">
              <a:xfrm>
                <a:off x="8853907" y="3335983"/>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 name="Group 73" descr="Stick figure of person warming up the back muscles by bending forward and back"/>
          <p:cNvGrpSpPr/>
          <p:nvPr/>
        </p:nvGrpSpPr>
        <p:grpSpPr bwMode="ltGray">
          <a:xfrm>
            <a:off x="1929903" y="3980335"/>
            <a:ext cx="558539" cy="2105815"/>
            <a:chOff x="7705554" y="3445563"/>
            <a:chExt cx="649939" cy="2192343"/>
          </a:xfrm>
        </p:grpSpPr>
        <p:sp>
          <p:nvSpPr>
            <p:cNvPr id="75" name="Rounded Rectangle 74"/>
            <p:cNvSpPr/>
            <p:nvPr/>
          </p:nvSpPr>
          <p:spPr bwMode="ltGray">
            <a:xfrm>
              <a:off x="7705554" y="4540626"/>
              <a:ext cx="256032" cy="1097280"/>
            </a:xfrm>
            <a:prstGeom prst="roundRect">
              <a:avLst>
                <a:gd name="adj" fmla="val 50000"/>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6" name="Group 75"/>
            <p:cNvGrpSpPr/>
            <p:nvPr/>
          </p:nvGrpSpPr>
          <p:grpSpPr bwMode="ltGray">
            <a:xfrm rot="1203106">
              <a:off x="7866883" y="3445563"/>
              <a:ext cx="488610" cy="1441620"/>
              <a:chOff x="8583965" y="3201658"/>
              <a:chExt cx="488610" cy="1441620"/>
            </a:xfrm>
          </p:grpSpPr>
          <p:sp>
            <p:nvSpPr>
              <p:cNvPr id="77" name="Rounded Rectangle 76"/>
              <p:cNvSpPr/>
              <p:nvPr/>
            </p:nvSpPr>
            <p:spPr bwMode="ltGray">
              <a:xfrm>
                <a:off x="8583965" y="3603210"/>
                <a:ext cx="357291" cy="1040068"/>
              </a:xfrm>
              <a:prstGeom prst="roundRect">
                <a:avLst>
                  <a:gd name="adj" fmla="val 4733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a:spLocks noChangeAspect="1"/>
              </p:cNvSpPr>
              <p:nvPr/>
            </p:nvSpPr>
            <p:spPr bwMode="ltGray">
              <a:xfrm>
                <a:off x="8603015" y="3201658"/>
                <a:ext cx="365760" cy="36576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ounded Rectangle 78"/>
              <p:cNvSpPr/>
              <p:nvPr/>
            </p:nvSpPr>
            <p:spPr bwMode="ltGray">
              <a:xfrm rot="20280000">
                <a:off x="8782326" y="3638758"/>
                <a:ext cx="155448" cy="54864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ounded Rectangle 79"/>
              <p:cNvSpPr/>
              <p:nvPr/>
            </p:nvSpPr>
            <p:spPr bwMode="ltGray">
              <a:xfrm rot="19800000">
                <a:off x="8917127" y="3977436"/>
                <a:ext cx="155448" cy="45720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a:spLocks noChangeAspect="1"/>
              </p:cNvSpPr>
              <p:nvPr/>
            </p:nvSpPr>
            <p:spPr bwMode="ltGray">
              <a:xfrm>
                <a:off x="8853907" y="3335983"/>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2" name="Group 81" descr="Stick figure of person warming up the back muscles by bending forward and back"/>
          <p:cNvGrpSpPr/>
          <p:nvPr/>
        </p:nvGrpSpPr>
        <p:grpSpPr bwMode="ltGray">
          <a:xfrm>
            <a:off x="1830527" y="4490782"/>
            <a:ext cx="1238886" cy="1595368"/>
            <a:chOff x="8556332" y="3856330"/>
            <a:chExt cx="1441620" cy="1660922"/>
          </a:xfrm>
        </p:grpSpPr>
        <p:sp>
          <p:nvSpPr>
            <p:cNvPr id="83" name="Rounded Rectangle 82"/>
            <p:cNvSpPr/>
            <p:nvPr/>
          </p:nvSpPr>
          <p:spPr bwMode="ltGray">
            <a:xfrm>
              <a:off x="8678178" y="4419972"/>
              <a:ext cx="256032" cy="1097280"/>
            </a:xfrm>
            <a:prstGeom prst="roundRect">
              <a:avLst>
                <a:gd name="adj" fmla="val 50000"/>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4" name="Group 83"/>
            <p:cNvGrpSpPr/>
            <p:nvPr/>
          </p:nvGrpSpPr>
          <p:grpSpPr bwMode="ltGray">
            <a:xfrm rot="3153572">
              <a:off x="9032837" y="3379825"/>
              <a:ext cx="488610" cy="1441620"/>
              <a:chOff x="8583965" y="3201658"/>
              <a:chExt cx="488610" cy="1441620"/>
            </a:xfrm>
          </p:grpSpPr>
          <p:sp>
            <p:nvSpPr>
              <p:cNvPr id="85" name="Rounded Rectangle 84"/>
              <p:cNvSpPr/>
              <p:nvPr/>
            </p:nvSpPr>
            <p:spPr bwMode="ltGray">
              <a:xfrm>
                <a:off x="8583965" y="3603210"/>
                <a:ext cx="357291" cy="1040068"/>
              </a:xfrm>
              <a:prstGeom prst="roundRect">
                <a:avLst>
                  <a:gd name="adj" fmla="val 4733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descr="Stick figure of person warming up the back muscles by bending forward and back"/>
              <p:cNvSpPr>
                <a:spLocks noChangeAspect="1"/>
              </p:cNvSpPr>
              <p:nvPr/>
            </p:nvSpPr>
            <p:spPr bwMode="ltGray">
              <a:xfrm>
                <a:off x="8603015" y="3201658"/>
                <a:ext cx="365760" cy="36576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ounded Rectangle 86"/>
              <p:cNvSpPr/>
              <p:nvPr/>
            </p:nvSpPr>
            <p:spPr bwMode="ltGray">
              <a:xfrm rot="20280000">
                <a:off x="8782326" y="3638758"/>
                <a:ext cx="155448" cy="54864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ounded Rectangle 87"/>
              <p:cNvSpPr/>
              <p:nvPr/>
            </p:nvSpPr>
            <p:spPr bwMode="ltGray">
              <a:xfrm rot="19800000">
                <a:off x="8917127" y="3977436"/>
                <a:ext cx="155448" cy="45720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a:spLocks noChangeAspect="1"/>
              </p:cNvSpPr>
              <p:nvPr/>
            </p:nvSpPr>
            <p:spPr bwMode="ltGray">
              <a:xfrm>
                <a:off x="8853907" y="3335983"/>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0" name="Group 89" descr="Stick figure of person warming up the back muscles by bending forward and back"/>
          <p:cNvGrpSpPr/>
          <p:nvPr/>
        </p:nvGrpSpPr>
        <p:grpSpPr bwMode="ltGray">
          <a:xfrm>
            <a:off x="1944387" y="3980335"/>
            <a:ext cx="558539" cy="2105815"/>
            <a:chOff x="7705554" y="3445563"/>
            <a:chExt cx="649939" cy="2192343"/>
          </a:xfrm>
        </p:grpSpPr>
        <p:sp>
          <p:nvSpPr>
            <p:cNvPr id="91" name="Rounded Rectangle 90"/>
            <p:cNvSpPr/>
            <p:nvPr/>
          </p:nvSpPr>
          <p:spPr bwMode="ltGray">
            <a:xfrm>
              <a:off x="7705554" y="4540626"/>
              <a:ext cx="256032" cy="1097280"/>
            </a:xfrm>
            <a:prstGeom prst="roundRect">
              <a:avLst>
                <a:gd name="adj" fmla="val 50000"/>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2" name="Group 91"/>
            <p:cNvGrpSpPr/>
            <p:nvPr/>
          </p:nvGrpSpPr>
          <p:grpSpPr bwMode="ltGray">
            <a:xfrm rot="1203106">
              <a:off x="7866883" y="3445563"/>
              <a:ext cx="488610" cy="1441620"/>
              <a:chOff x="8583965" y="3201658"/>
              <a:chExt cx="488610" cy="1441620"/>
            </a:xfrm>
          </p:grpSpPr>
          <p:sp>
            <p:nvSpPr>
              <p:cNvPr id="93" name="Rounded Rectangle 92"/>
              <p:cNvSpPr/>
              <p:nvPr/>
            </p:nvSpPr>
            <p:spPr bwMode="ltGray">
              <a:xfrm>
                <a:off x="8583965" y="3603210"/>
                <a:ext cx="357291" cy="1040068"/>
              </a:xfrm>
              <a:prstGeom prst="roundRect">
                <a:avLst>
                  <a:gd name="adj" fmla="val 4733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p:cNvSpPr>
                <a:spLocks noChangeAspect="1"/>
              </p:cNvSpPr>
              <p:nvPr/>
            </p:nvSpPr>
            <p:spPr bwMode="ltGray">
              <a:xfrm>
                <a:off x="8603015" y="3201658"/>
                <a:ext cx="365760" cy="36576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ounded Rectangle 94"/>
              <p:cNvSpPr/>
              <p:nvPr/>
            </p:nvSpPr>
            <p:spPr bwMode="ltGray">
              <a:xfrm rot="20280000">
                <a:off x="8782326" y="3638758"/>
                <a:ext cx="155448" cy="54864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ounded Rectangle 95"/>
              <p:cNvSpPr/>
              <p:nvPr/>
            </p:nvSpPr>
            <p:spPr bwMode="ltGray">
              <a:xfrm rot="19800000">
                <a:off x="8917127" y="3977436"/>
                <a:ext cx="155448" cy="45720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a:spLocks noChangeAspect="1"/>
              </p:cNvSpPr>
              <p:nvPr/>
            </p:nvSpPr>
            <p:spPr bwMode="ltGray">
              <a:xfrm>
                <a:off x="8853907" y="3335983"/>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8" name="Group 97" descr="Stick figure of person warming up the back muscles by bending forward and back"/>
          <p:cNvGrpSpPr/>
          <p:nvPr/>
        </p:nvGrpSpPr>
        <p:grpSpPr bwMode="ltGray">
          <a:xfrm>
            <a:off x="1847325" y="3894021"/>
            <a:ext cx="419897" cy="2192129"/>
            <a:chOff x="6364967" y="3355702"/>
            <a:chExt cx="488610" cy="2282204"/>
          </a:xfrm>
        </p:grpSpPr>
        <p:sp>
          <p:nvSpPr>
            <p:cNvPr id="99" name="Rounded Rectangle 98"/>
            <p:cNvSpPr/>
            <p:nvPr/>
          </p:nvSpPr>
          <p:spPr bwMode="ltGray">
            <a:xfrm>
              <a:off x="6466226" y="4540626"/>
              <a:ext cx="256032" cy="1097280"/>
            </a:xfrm>
            <a:prstGeom prst="roundRect">
              <a:avLst>
                <a:gd name="adj" fmla="val 50000"/>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ounded Rectangle 99"/>
            <p:cNvSpPr/>
            <p:nvPr/>
          </p:nvSpPr>
          <p:spPr bwMode="ltGray">
            <a:xfrm>
              <a:off x="6364967" y="3757254"/>
              <a:ext cx="357291" cy="1040068"/>
            </a:xfrm>
            <a:prstGeom prst="roundRect">
              <a:avLst>
                <a:gd name="adj" fmla="val 4733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p:cNvSpPr>
              <a:spLocks noChangeAspect="1"/>
            </p:cNvSpPr>
            <p:nvPr/>
          </p:nvSpPr>
          <p:spPr bwMode="ltGray">
            <a:xfrm>
              <a:off x="6384017" y="3355702"/>
              <a:ext cx="365760" cy="36576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ounded Rectangle 101"/>
            <p:cNvSpPr/>
            <p:nvPr/>
          </p:nvSpPr>
          <p:spPr bwMode="ltGray">
            <a:xfrm rot="20280000">
              <a:off x="6563328" y="3792802"/>
              <a:ext cx="155448" cy="54864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ounded Rectangle 102"/>
            <p:cNvSpPr/>
            <p:nvPr/>
          </p:nvSpPr>
          <p:spPr bwMode="ltGray">
            <a:xfrm rot="19800000">
              <a:off x="6698129" y="4131480"/>
              <a:ext cx="155448" cy="45720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a:spLocks noChangeAspect="1"/>
            </p:cNvSpPr>
            <p:nvPr/>
          </p:nvSpPr>
          <p:spPr bwMode="ltGray">
            <a:xfrm>
              <a:off x="6634909" y="3490027"/>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5" name="Group 104" descr="Stick figure of person warming up the back muscles by bending forward and back"/>
          <p:cNvGrpSpPr/>
          <p:nvPr/>
        </p:nvGrpSpPr>
        <p:grpSpPr bwMode="ltGray">
          <a:xfrm>
            <a:off x="1935352" y="3980335"/>
            <a:ext cx="558539" cy="2105815"/>
            <a:chOff x="7705554" y="3445563"/>
            <a:chExt cx="649939" cy="2192343"/>
          </a:xfrm>
        </p:grpSpPr>
        <p:sp>
          <p:nvSpPr>
            <p:cNvPr id="106" name="Rounded Rectangle 105"/>
            <p:cNvSpPr/>
            <p:nvPr/>
          </p:nvSpPr>
          <p:spPr bwMode="ltGray">
            <a:xfrm>
              <a:off x="7705554" y="4540626"/>
              <a:ext cx="256032" cy="1097280"/>
            </a:xfrm>
            <a:prstGeom prst="roundRect">
              <a:avLst>
                <a:gd name="adj" fmla="val 50000"/>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7" name="Group 106"/>
            <p:cNvGrpSpPr/>
            <p:nvPr/>
          </p:nvGrpSpPr>
          <p:grpSpPr bwMode="ltGray">
            <a:xfrm rot="1203106">
              <a:off x="7866883" y="3445563"/>
              <a:ext cx="488610" cy="1441620"/>
              <a:chOff x="8583965" y="3201658"/>
              <a:chExt cx="488610" cy="1441620"/>
            </a:xfrm>
          </p:grpSpPr>
          <p:sp>
            <p:nvSpPr>
              <p:cNvPr id="108" name="Rounded Rectangle 107"/>
              <p:cNvSpPr/>
              <p:nvPr/>
            </p:nvSpPr>
            <p:spPr bwMode="ltGray">
              <a:xfrm>
                <a:off x="8583965" y="3603210"/>
                <a:ext cx="357291" cy="1040068"/>
              </a:xfrm>
              <a:prstGeom prst="roundRect">
                <a:avLst>
                  <a:gd name="adj" fmla="val 4733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a:spLocks noChangeAspect="1"/>
              </p:cNvSpPr>
              <p:nvPr/>
            </p:nvSpPr>
            <p:spPr bwMode="ltGray">
              <a:xfrm>
                <a:off x="8603015" y="3201658"/>
                <a:ext cx="365760" cy="36576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ounded Rectangle 109" descr="Stick figure of person warming up the back muscles by bending forward and back"/>
              <p:cNvSpPr/>
              <p:nvPr/>
            </p:nvSpPr>
            <p:spPr bwMode="ltGray">
              <a:xfrm rot="20280000">
                <a:off x="8782326" y="3638758"/>
                <a:ext cx="155448" cy="54864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ounded Rectangle 110"/>
              <p:cNvSpPr/>
              <p:nvPr/>
            </p:nvSpPr>
            <p:spPr bwMode="ltGray">
              <a:xfrm rot="19800000">
                <a:off x="8917127" y="3977436"/>
                <a:ext cx="155448" cy="45720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p:cNvSpPr>
                <a:spLocks noChangeAspect="1"/>
              </p:cNvSpPr>
              <p:nvPr/>
            </p:nvSpPr>
            <p:spPr bwMode="ltGray">
              <a:xfrm>
                <a:off x="8853907" y="3335983"/>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13" name="Group 112" descr="Stick figure of person warming up the back muscles by bending forward and back"/>
          <p:cNvGrpSpPr/>
          <p:nvPr/>
        </p:nvGrpSpPr>
        <p:grpSpPr bwMode="ltGray">
          <a:xfrm>
            <a:off x="1843923" y="3894021"/>
            <a:ext cx="419897" cy="2192129"/>
            <a:chOff x="6364967" y="3355702"/>
            <a:chExt cx="488610" cy="2282204"/>
          </a:xfrm>
        </p:grpSpPr>
        <p:sp>
          <p:nvSpPr>
            <p:cNvPr id="114" name="Rounded Rectangle 113"/>
            <p:cNvSpPr/>
            <p:nvPr/>
          </p:nvSpPr>
          <p:spPr bwMode="ltGray">
            <a:xfrm>
              <a:off x="6466226" y="4540626"/>
              <a:ext cx="256032" cy="1097280"/>
            </a:xfrm>
            <a:prstGeom prst="roundRect">
              <a:avLst>
                <a:gd name="adj" fmla="val 50000"/>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ounded Rectangle 114"/>
            <p:cNvSpPr/>
            <p:nvPr/>
          </p:nvSpPr>
          <p:spPr bwMode="ltGray">
            <a:xfrm>
              <a:off x="6364967" y="3757254"/>
              <a:ext cx="357291" cy="1040068"/>
            </a:xfrm>
            <a:prstGeom prst="roundRect">
              <a:avLst>
                <a:gd name="adj" fmla="val 4733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p:cNvSpPr>
              <a:spLocks noChangeAspect="1"/>
            </p:cNvSpPr>
            <p:nvPr/>
          </p:nvSpPr>
          <p:spPr bwMode="ltGray">
            <a:xfrm>
              <a:off x="6384014" y="3355702"/>
              <a:ext cx="365761" cy="36576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ounded Rectangle 116"/>
            <p:cNvSpPr/>
            <p:nvPr/>
          </p:nvSpPr>
          <p:spPr bwMode="ltGray">
            <a:xfrm rot="20280000">
              <a:off x="6563328" y="3792802"/>
              <a:ext cx="155448" cy="54864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ounded Rectangle 117"/>
            <p:cNvSpPr/>
            <p:nvPr/>
          </p:nvSpPr>
          <p:spPr bwMode="ltGray">
            <a:xfrm rot="19800000">
              <a:off x="6698129" y="4131480"/>
              <a:ext cx="155448" cy="45720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a:spLocks noChangeAspect="1"/>
            </p:cNvSpPr>
            <p:nvPr/>
          </p:nvSpPr>
          <p:spPr bwMode="ltGray">
            <a:xfrm>
              <a:off x="6634909" y="3490027"/>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0" name="Group 259" descr="Stick figure of person warming up the shoulder muscles by raising and lowering the arms in front of the body"/>
          <p:cNvGrpSpPr/>
          <p:nvPr/>
        </p:nvGrpSpPr>
        <p:grpSpPr bwMode="ltGray">
          <a:xfrm>
            <a:off x="5135618" y="3841909"/>
            <a:ext cx="384810" cy="2282204"/>
            <a:chOff x="6214450" y="568965"/>
            <a:chExt cx="384810" cy="2282204"/>
          </a:xfrm>
        </p:grpSpPr>
        <p:sp>
          <p:nvSpPr>
            <p:cNvPr id="261" name="Rounded Rectangle 260"/>
            <p:cNvSpPr/>
            <p:nvPr/>
          </p:nvSpPr>
          <p:spPr bwMode="ltGray">
            <a:xfrm>
              <a:off x="6315709" y="1753889"/>
              <a:ext cx="256032" cy="1097280"/>
            </a:xfrm>
            <a:prstGeom prst="roundRect">
              <a:avLst>
                <a:gd name="adj" fmla="val 50000"/>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2" name="Rounded Rectangle 261"/>
            <p:cNvSpPr/>
            <p:nvPr/>
          </p:nvSpPr>
          <p:spPr bwMode="ltGray">
            <a:xfrm>
              <a:off x="6214450" y="970517"/>
              <a:ext cx="357291" cy="1040068"/>
            </a:xfrm>
            <a:prstGeom prst="roundRect">
              <a:avLst>
                <a:gd name="adj" fmla="val 4733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3" name="Oval 262"/>
            <p:cNvSpPr>
              <a:spLocks noChangeAspect="1"/>
            </p:cNvSpPr>
            <p:nvPr/>
          </p:nvSpPr>
          <p:spPr bwMode="ltGray">
            <a:xfrm>
              <a:off x="6233500" y="568965"/>
              <a:ext cx="365760" cy="36576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4" name="Oval 263"/>
            <p:cNvSpPr>
              <a:spLocks noChangeAspect="1"/>
            </p:cNvSpPr>
            <p:nvPr/>
          </p:nvSpPr>
          <p:spPr bwMode="ltGray">
            <a:xfrm>
              <a:off x="6484392" y="703290"/>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5" name="Group 264" descr="Stick figure of person warming up the shoulder muscles by raising and lowering the arms in front of the body"/>
          <p:cNvGrpSpPr/>
          <p:nvPr/>
        </p:nvGrpSpPr>
        <p:grpSpPr bwMode="ltGray">
          <a:xfrm>
            <a:off x="5333979" y="4279009"/>
            <a:ext cx="290249" cy="795878"/>
            <a:chOff x="6412811" y="1006065"/>
            <a:chExt cx="290249" cy="795878"/>
          </a:xfrm>
        </p:grpSpPr>
        <p:sp>
          <p:nvSpPr>
            <p:cNvPr id="266" name="Rounded Rectangle 265"/>
            <p:cNvSpPr/>
            <p:nvPr/>
          </p:nvSpPr>
          <p:spPr bwMode="ltGray">
            <a:xfrm rot="20280000">
              <a:off x="6412811" y="1006065"/>
              <a:ext cx="155448" cy="54864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Rounded Rectangle 266"/>
            <p:cNvSpPr/>
            <p:nvPr/>
          </p:nvSpPr>
          <p:spPr bwMode="ltGray">
            <a:xfrm rot="19800000">
              <a:off x="6547612" y="1344743"/>
              <a:ext cx="155448" cy="45720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8" name="Group 267" descr="Stick figure of person warming up the shoulder muscles by raising and lowering the arms in front of the body"/>
          <p:cNvGrpSpPr/>
          <p:nvPr/>
        </p:nvGrpSpPr>
        <p:grpSpPr bwMode="ltGray">
          <a:xfrm rot="19762291">
            <a:off x="5457947" y="4161322"/>
            <a:ext cx="290249" cy="795878"/>
            <a:chOff x="6412811" y="1006065"/>
            <a:chExt cx="290249" cy="795878"/>
          </a:xfrm>
        </p:grpSpPr>
        <p:sp>
          <p:nvSpPr>
            <p:cNvPr id="269" name="Rounded Rectangle 268"/>
            <p:cNvSpPr/>
            <p:nvPr/>
          </p:nvSpPr>
          <p:spPr bwMode="ltGray">
            <a:xfrm rot="20280000">
              <a:off x="6412811" y="1006065"/>
              <a:ext cx="155448" cy="54864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0" name="Rounded Rectangle 269"/>
            <p:cNvSpPr/>
            <p:nvPr/>
          </p:nvSpPr>
          <p:spPr bwMode="ltGray">
            <a:xfrm rot="19800000">
              <a:off x="6547612" y="1344743"/>
              <a:ext cx="155448" cy="45720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1" name="Group 270" descr="Stick figure of person warming up the shoulder muscles by raising and lowering the arms in front of the body"/>
          <p:cNvGrpSpPr/>
          <p:nvPr/>
        </p:nvGrpSpPr>
        <p:grpSpPr bwMode="ltGray">
          <a:xfrm rot="18479836">
            <a:off x="5517815" y="4043593"/>
            <a:ext cx="290249" cy="795878"/>
            <a:chOff x="6412811" y="1006065"/>
            <a:chExt cx="290249" cy="795878"/>
          </a:xfrm>
        </p:grpSpPr>
        <p:sp>
          <p:nvSpPr>
            <p:cNvPr id="272" name="Rounded Rectangle 271"/>
            <p:cNvSpPr/>
            <p:nvPr/>
          </p:nvSpPr>
          <p:spPr bwMode="ltGray">
            <a:xfrm rot="20280000">
              <a:off x="6412811" y="1006065"/>
              <a:ext cx="155448" cy="54864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3" name="Rounded Rectangle 272"/>
            <p:cNvSpPr/>
            <p:nvPr/>
          </p:nvSpPr>
          <p:spPr bwMode="ltGray">
            <a:xfrm rot="19800000">
              <a:off x="6547612" y="1344743"/>
              <a:ext cx="155448" cy="45720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4" name="Group 273" descr="Stick figure of person warming up the shoulder muscles by raising and lowering the arms in front of the body"/>
          <p:cNvGrpSpPr/>
          <p:nvPr/>
        </p:nvGrpSpPr>
        <p:grpSpPr bwMode="ltGray">
          <a:xfrm rot="19762291">
            <a:off x="5467096" y="4151635"/>
            <a:ext cx="290249" cy="795878"/>
            <a:chOff x="6412811" y="1006065"/>
            <a:chExt cx="290249" cy="795878"/>
          </a:xfrm>
        </p:grpSpPr>
        <p:sp>
          <p:nvSpPr>
            <p:cNvPr id="275" name="Rounded Rectangle 274"/>
            <p:cNvSpPr/>
            <p:nvPr/>
          </p:nvSpPr>
          <p:spPr bwMode="ltGray">
            <a:xfrm rot="20280000">
              <a:off x="6412811" y="1006065"/>
              <a:ext cx="155448" cy="54864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 name="Rounded Rectangle 275"/>
            <p:cNvSpPr/>
            <p:nvPr/>
          </p:nvSpPr>
          <p:spPr bwMode="ltGray">
            <a:xfrm rot="19800000">
              <a:off x="6547612" y="1344743"/>
              <a:ext cx="155448" cy="45720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7" name="Group 276" descr="Stick figure of person warming up the shoulder muscles by raising and lowering the arms in front of the body"/>
          <p:cNvGrpSpPr/>
          <p:nvPr/>
        </p:nvGrpSpPr>
        <p:grpSpPr bwMode="ltGray">
          <a:xfrm>
            <a:off x="5326958" y="4273779"/>
            <a:ext cx="290249" cy="795878"/>
            <a:chOff x="6412811" y="1006065"/>
            <a:chExt cx="290249" cy="795878"/>
          </a:xfrm>
        </p:grpSpPr>
        <p:sp>
          <p:nvSpPr>
            <p:cNvPr id="278" name="Rounded Rectangle 277"/>
            <p:cNvSpPr/>
            <p:nvPr/>
          </p:nvSpPr>
          <p:spPr bwMode="ltGray">
            <a:xfrm rot="20280000">
              <a:off x="6412811" y="1006065"/>
              <a:ext cx="155448" cy="54864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9" name="Rounded Rectangle 278"/>
            <p:cNvSpPr/>
            <p:nvPr/>
          </p:nvSpPr>
          <p:spPr bwMode="ltGray">
            <a:xfrm rot="19800000">
              <a:off x="6547612" y="1344743"/>
              <a:ext cx="155448" cy="45720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0" name="Group 279" descr="Stick figure of person warming up the shoulder muscles by raising and lowering the arms in front of the body"/>
          <p:cNvGrpSpPr/>
          <p:nvPr/>
        </p:nvGrpSpPr>
        <p:grpSpPr bwMode="ltGray">
          <a:xfrm rot="19762291">
            <a:off x="5464424" y="4150160"/>
            <a:ext cx="290249" cy="795878"/>
            <a:chOff x="6412811" y="1006065"/>
            <a:chExt cx="290249" cy="795878"/>
          </a:xfrm>
        </p:grpSpPr>
        <p:sp>
          <p:nvSpPr>
            <p:cNvPr id="281" name="Rounded Rectangle 280"/>
            <p:cNvSpPr/>
            <p:nvPr/>
          </p:nvSpPr>
          <p:spPr bwMode="ltGray">
            <a:xfrm rot="20280000">
              <a:off x="6412811" y="1006065"/>
              <a:ext cx="155448" cy="54864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2" name="Rounded Rectangle 281"/>
            <p:cNvSpPr/>
            <p:nvPr/>
          </p:nvSpPr>
          <p:spPr bwMode="ltGray">
            <a:xfrm rot="19800000">
              <a:off x="6547612" y="1344743"/>
              <a:ext cx="155448" cy="45720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3" name="Group 282" descr="Stick figure of person warming up the shoulder muscles by raising and lowering the arms in front of the body"/>
          <p:cNvGrpSpPr/>
          <p:nvPr/>
        </p:nvGrpSpPr>
        <p:grpSpPr bwMode="ltGray">
          <a:xfrm rot="18479836">
            <a:off x="5512676" y="4034010"/>
            <a:ext cx="290249" cy="795878"/>
            <a:chOff x="6412811" y="1006065"/>
            <a:chExt cx="290249" cy="795878"/>
          </a:xfrm>
        </p:grpSpPr>
        <p:sp>
          <p:nvSpPr>
            <p:cNvPr id="284" name="Rounded Rectangle 283"/>
            <p:cNvSpPr/>
            <p:nvPr/>
          </p:nvSpPr>
          <p:spPr bwMode="ltGray">
            <a:xfrm rot="20280000">
              <a:off x="6412811" y="1006065"/>
              <a:ext cx="155448" cy="54864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5" name="Rounded Rectangle 284"/>
            <p:cNvSpPr/>
            <p:nvPr/>
          </p:nvSpPr>
          <p:spPr bwMode="ltGray">
            <a:xfrm rot="19800000">
              <a:off x="6547612" y="1344743"/>
              <a:ext cx="155448" cy="45720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6" name="Group 285" descr="Stick figure of person warming up the shoulder muscles by raising and lowering the arms in front of the body"/>
          <p:cNvGrpSpPr/>
          <p:nvPr/>
        </p:nvGrpSpPr>
        <p:grpSpPr bwMode="ltGray">
          <a:xfrm rot="19762291">
            <a:off x="5465388" y="4163734"/>
            <a:ext cx="290249" cy="795878"/>
            <a:chOff x="6412811" y="1006065"/>
            <a:chExt cx="290249" cy="795878"/>
          </a:xfrm>
        </p:grpSpPr>
        <p:sp>
          <p:nvSpPr>
            <p:cNvPr id="287" name="Rounded Rectangle 286"/>
            <p:cNvSpPr/>
            <p:nvPr/>
          </p:nvSpPr>
          <p:spPr bwMode="ltGray">
            <a:xfrm rot="20280000">
              <a:off x="6412811" y="1006065"/>
              <a:ext cx="155448" cy="54864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8" name="Rounded Rectangle 287"/>
            <p:cNvSpPr/>
            <p:nvPr/>
          </p:nvSpPr>
          <p:spPr bwMode="ltGray">
            <a:xfrm rot="19800000">
              <a:off x="6547612" y="1344743"/>
              <a:ext cx="155448" cy="45720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9" name="Group 288" descr="Stick figure of person warming up the shoulder muscles by raising and lowering the arms in front of the body"/>
          <p:cNvGrpSpPr/>
          <p:nvPr/>
        </p:nvGrpSpPr>
        <p:grpSpPr bwMode="ltGray">
          <a:xfrm>
            <a:off x="5325369" y="4266934"/>
            <a:ext cx="290249" cy="795878"/>
            <a:chOff x="6412811" y="1006065"/>
            <a:chExt cx="290249" cy="795878"/>
          </a:xfrm>
        </p:grpSpPr>
        <p:sp>
          <p:nvSpPr>
            <p:cNvPr id="290" name="Rounded Rectangle 289"/>
            <p:cNvSpPr/>
            <p:nvPr/>
          </p:nvSpPr>
          <p:spPr bwMode="ltGray">
            <a:xfrm rot="20280000">
              <a:off x="6412811" y="1006065"/>
              <a:ext cx="155448" cy="54864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1" name="Rounded Rectangle 290"/>
            <p:cNvSpPr/>
            <p:nvPr/>
          </p:nvSpPr>
          <p:spPr bwMode="ltGray">
            <a:xfrm rot="19800000">
              <a:off x="6547612" y="1344743"/>
              <a:ext cx="155448" cy="45720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92" name="Picture 291" descr="Stick figure of person warming up the shoulder muscles by swinging the arms across the body"/>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bwMode="ltGray">
          <a:xfrm>
            <a:off x="6444903" y="4029820"/>
            <a:ext cx="755499" cy="2104205"/>
          </a:xfrm>
          <a:prstGeom prst="rect">
            <a:avLst/>
          </a:prstGeom>
        </p:spPr>
      </p:pic>
      <p:pic>
        <p:nvPicPr>
          <p:cNvPr id="293" name="Picture 292" descr="Stick figure of person warming up the shoulder muscles by swinging the arms across the body"/>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bwMode="ltGray">
          <a:xfrm>
            <a:off x="6170285" y="4029821"/>
            <a:ext cx="1324247" cy="2104206"/>
          </a:xfrm>
          <a:prstGeom prst="rect">
            <a:avLst/>
          </a:prstGeom>
        </p:spPr>
      </p:pic>
      <p:pic>
        <p:nvPicPr>
          <p:cNvPr id="294" name="Picture 293" descr="Stick figure of person warming up the shoulder muscles by swinging the arms across the body"/>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bwMode="ltGray">
          <a:xfrm>
            <a:off x="6170288" y="4029821"/>
            <a:ext cx="1324247" cy="2104206"/>
          </a:xfrm>
          <a:prstGeom prst="rect">
            <a:avLst/>
          </a:prstGeom>
        </p:spPr>
      </p:pic>
      <p:pic>
        <p:nvPicPr>
          <p:cNvPr id="295" name="Picture 294" descr="Stick figure of person warming up the shoulder muscles by swinging the arms across the body"/>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bwMode="ltGray">
          <a:xfrm>
            <a:off x="6444902" y="4029820"/>
            <a:ext cx="755499" cy="2104205"/>
          </a:xfrm>
          <a:prstGeom prst="rect">
            <a:avLst/>
          </a:prstGeom>
        </p:spPr>
      </p:pic>
      <p:pic>
        <p:nvPicPr>
          <p:cNvPr id="296" name="Picture 295" descr="Stick figure of person warming up the shoulder muscles by swinging the arms across the body"/>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bwMode="ltGray">
          <a:xfrm>
            <a:off x="6156640" y="4029821"/>
            <a:ext cx="1324247" cy="2104206"/>
          </a:xfrm>
          <a:prstGeom prst="rect">
            <a:avLst/>
          </a:prstGeom>
        </p:spPr>
      </p:pic>
      <p:pic>
        <p:nvPicPr>
          <p:cNvPr id="297" name="Picture 296" descr="Stick figure of person warming up the shoulder muscles by swinging the arms across the body"/>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bwMode="ltGray">
          <a:xfrm>
            <a:off x="6458545" y="4029820"/>
            <a:ext cx="755499" cy="2104205"/>
          </a:xfrm>
          <a:prstGeom prst="rect">
            <a:avLst/>
          </a:prstGeom>
        </p:spPr>
      </p:pic>
      <p:pic>
        <p:nvPicPr>
          <p:cNvPr id="298" name="Picture 297" descr="Stick figure of person warming up the shoulder muscles by swinging the arms across the body"/>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bwMode="ltGray">
          <a:xfrm>
            <a:off x="6156634" y="4029821"/>
            <a:ext cx="1324247" cy="2104206"/>
          </a:xfrm>
          <a:prstGeom prst="rect">
            <a:avLst/>
          </a:prstGeom>
        </p:spPr>
      </p:pic>
      <p:sp>
        <p:nvSpPr>
          <p:cNvPr id="299" name="Rounded Rectangle 298" descr="Stick figure of person warming up the hands &amp; wrists muscles by bending them side-to-side"/>
          <p:cNvSpPr>
            <a:spLocks noChangeAspect="1"/>
          </p:cNvSpPr>
          <p:nvPr/>
        </p:nvSpPr>
        <p:spPr bwMode="ltGray">
          <a:xfrm rot="21360000" flipH="1">
            <a:off x="8761061" y="4719032"/>
            <a:ext cx="222069" cy="45720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a:p>
        </p:txBody>
      </p:sp>
      <p:sp>
        <p:nvSpPr>
          <p:cNvPr id="300" name="Rounded Rectangle 299" descr="Stick figure of person warming up the hands &amp; wrists muscles by bending them side-to-side"/>
          <p:cNvSpPr>
            <a:spLocks noChangeAspect="1"/>
          </p:cNvSpPr>
          <p:nvPr/>
        </p:nvSpPr>
        <p:spPr bwMode="ltGray">
          <a:xfrm rot="240000">
            <a:off x="9735279" y="4706344"/>
            <a:ext cx="222069" cy="45720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a:p>
        </p:txBody>
      </p:sp>
      <p:grpSp>
        <p:nvGrpSpPr>
          <p:cNvPr id="301" name="Group 300" descr="Stick figure of person warming up the hands &amp; wrists muscles by bending them side-to-side"/>
          <p:cNvGrpSpPr/>
          <p:nvPr/>
        </p:nvGrpSpPr>
        <p:grpSpPr bwMode="ltGray">
          <a:xfrm>
            <a:off x="8810995" y="5055066"/>
            <a:ext cx="1079865" cy="706470"/>
            <a:chOff x="3545187" y="4148272"/>
            <a:chExt cx="737226" cy="456565"/>
          </a:xfrm>
        </p:grpSpPr>
        <p:sp>
          <p:nvSpPr>
            <p:cNvPr id="302" name="Rounded Rectangle 301"/>
            <p:cNvSpPr/>
            <p:nvPr/>
          </p:nvSpPr>
          <p:spPr bwMode="ltGray">
            <a:xfrm rot="5400000">
              <a:off x="3798083" y="4170497"/>
              <a:ext cx="228600" cy="640080"/>
            </a:xfrm>
            <a:prstGeom prst="roundRect">
              <a:avLst>
                <a:gd name="adj" fmla="val 50000"/>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a:p>
          </p:txBody>
        </p:sp>
        <p:sp>
          <p:nvSpPr>
            <p:cNvPr id="303" name="Oval 302"/>
            <p:cNvSpPr>
              <a:spLocks noChangeAspect="1"/>
            </p:cNvSpPr>
            <p:nvPr/>
          </p:nvSpPr>
          <p:spPr bwMode="ltGray">
            <a:xfrm>
              <a:off x="3738186" y="4229332"/>
              <a:ext cx="365760" cy="36576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a:p>
          </p:txBody>
        </p:sp>
        <p:sp>
          <p:nvSpPr>
            <p:cNvPr id="304" name="Rounded Rectangle 303"/>
            <p:cNvSpPr/>
            <p:nvPr/>
          </p:nvSpPr>
          <p:spPr bwMode="ltGray">
            <a:xfrm rot="21120000" flipH="1">
              <a:off x="3545187" y="4148272"/>
              <a:ext cx="137160" cy="36576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a:p>
          </p:txBody>
        </p:sp>
        <p:sp>
          <p:nvSpPr>
            <p:cNvPr id="305" name="Rounded Rectangle 304"/>
            <p:cNvSpPr/>
            <p:nvPr/>
          </p:nvSpPr>
          <p:spPr bwMode="ltGray">
            <a:xfrm rot="480000">
              <a:off x="4145253" y="4148611"/>
              <a:ext cx="137160" cy="36576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a:p>
          </p:txBody>
        </p:sp>
      </p:grpSp>
      <p:sp>
        <p:nvSpPr>
          <p:cNvPr id="306" name="Rounded Rectangle 305" descr="Stick figure of person warming up the hands &amp; wrists muscles by bending them side-to-side"/>
          <p:cNvSpPr>
            <a:spLocks noChangeAspect="1"/>
          </p:cNvSpPr>
          <p:nvPr/>
        </p:nvSpPr>
        <p:spPr bwMode="ltGray">
          <a:xfrm rot="20640000" flipH="1">
            <a:off x="8750212" y="4722587"/>
            <a:ext cx="222069" cy="45720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a:p>
        </p:txBody>
      </p:sp>
      <p:sp>
        <p:nvSpPr>
          <p:cNvPr id="307" name="Rounded Rectangle 306" descr="Stick figure of person warming up the hands &amp; wrists muscles by bending them side-to-side"/>
          <p:cNvSpPr>
            <a:spLocks noChangeAspect="1"/>
          </p:cNvSpPr>
          <p:nvPr/>
        </p:nvSpPr>
        <p:spPr bwMode="ltGray">
          <a:xfrm rot="960000">
            <a:off x="9724078" y="4723615"/>
            <a:ext cx="222069" cy="45720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a:p>
        </p:txBody>
      </p:sp>
      <p:sp>
        <p:nvSpPr>
          <p:cNvPr id="308" name="Rounded Rectangle 307" descr="Stick figure of person warming up the hands &amp; wrists muscles by bending them side-to-side"/>
          <p:cNvSpPr>
            <a:spLocks noChangeAspect="1"/>
          </p:cNvSpPr>
          <p:nvPr/>
        </p:nvSpPr>
        <p:spPr bwMode="ltGray">
          <a:xfrm rot="21360000" flipH="1">
            <a:off x="8750598" y="4727839"/>
            <a:ext cx="222069" cy="45720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a:p>
        </p:txBody>
      </p:sp>
      <p:sp>
        <p:nvSpPr>
          <p:cNvPr id="309" name="Rounded Rectangle 308" descr="Stick figure of person warming up the hands &amp; wrists muscles by bending them side-to-side"/>
          <p:cNvSpPr>
            <a:spLocks noChangeAspect="1"/>
          </p:cNvSpPr>
          <p:nvPr/>
        </p:nvSpPr>
        <p:spPr bwMode="ltGray">
          <a:xfrm rot="240000">
            <a:off x="9724946" y="4715151"/>
            <a:ext cx="222069" cy="45720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a:p>
        </p:txBody>
      </p:sp>
      <p:sp>
        <p:nvSpPr>
          <p:cNvPr id="310" name="Rounded Rectangle 309" descr="Stick figure of person warming up the hands &amp; wrists muscles by bending them side-to-side"/>
          <p:cNvSpPr>
            <a:spLocks noChangeAspect="1"/>
          </p:cNvSpPr>
          <p:nvPr/>
        </p:nvSpPr>
        <p:spPr bwMode="ltGray">
          <a:xfrm rot="20640000" flipH="1">
            <a:off x="9704572" y="4700489"/>
            <a:ext cx="222069" cy="45720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a:p>
        </p:txBody>
      </p:sp>
      <p:sp>
        <p:nvSpPr>
          <p:cNvPr id="311" name="Rounded Rectangle 310" descr="Stick figure of person warming up the hands &amp; wrists muscles by bending them side-to-side"/>
          <p:cNvSpPr>
            <a:spLocks noChangeAspect="1"/>
          </p:cNvSpPr>
          <p:nvPr/>
        </p:nvSpPr>
        <p:spPr bwMode="ltGray">
          <a:xfrm rot="960000">
            <a:off x="8754172" y="4736187"/>
            <a:ext cx="222069" cy="45720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a:p>
        </p:txBody>
      </p:sp>
      <p:sp>
        <p:nvSpPr>
          <p:cNvPr id="312" name="Rounded Rectangle 311" descr="Stick figure of person warming up the hands &amp; wrists muscles by bending them side-to-side"/>
          <p:cNvSpPr>
            <a:spLocks noChangeAspect="1"/>
          </p:cNvSpPr>
          <p:nvPr/>
        </p:nvSpPr>
        <p:spPr bwMode="ltGray">
          <a:xfrm rot="21360000" flipH="1">
            <a:off x="8764961" y="4727839"/>
            <a:ext cx="222069" cy="45720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a:p>
        </p:txBody>
      </p:sp>
      <p:sp>
        <p:nvSpPr>
          <p:cNvPr id="313" name="Rounded Rectangle 312" descr="Stick figure of person warming up the hands &amp; wrists muscles by bending them side-to-side"/>
          <p:cNvSpPr>
            <a:spLocks noChangeAspect="1"/>
          </p:cNvSpPr>
          <p:nvPr/>
        </p:nvSpPr>
        <p:spPr bwMode="ltGray">
          <a:xfrm rot="240000">
            <a:off x="9719534" y="4715151"/>
            <a:ext cx="222069" cy="45720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a:p>
        </p:txBody>
      </p:sp>
      <p:sp>
        <p:nvSpPr>
          <p:cNvPr id="314" name="Rounded Rectangle 313" descr="Stick figure of person warming up the hands &amp; wrists muscles by bending them side-to-side"/>
          <p:cNvSpPr>
            <a:spLocks noChangeAspect="1"/>
          </p:cNvSpPr>
          <p:nvPr/>
        </p:nvSpPr>
        <p:spPr bwMode="ltGray">
          <a:xfrm rot="20640000" flipH="1">
            <a:off x="9709697" y="4700489"/>
            <a:ext cx="222069" cy="45720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a:p>
        </p:txBody>
      </p:sp>
      <p:sp>
        <p:nvSpPr>
          <p:cNvPr id="315" name="Rounded Rectangle 314" descr="Stick figure of person warming up the hands &amp; wrists muscles by bending them side-to-side"/>
          <p:cNvSpPr>
            <a:spLocks noChangeAspect="1"/>
          </p:cNvSpPr>
          <p:nvPr/>
        </p:nvSpPr>
        <p:spPr bwMode="ltGray">
          <a:xfrm rot="960000">
            <a:off x="8744543" y="4736187"/>
            <a:ext cx="222069" cy="45720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a:p>
        </p:txBody>
      </p:sp>
      <p:sp>
        <p:nvSpPr>
          <p:cNvPr id="316" name="Rounded Rectangle 315" descr="Stick figure of person warming up the hands &amp; wrists muscles by bending them side-to-side"/>
          <p:cNvSpPr>
            <a:spLocks noChangeAspect="1"/>
          </p:cNvSpPr>
          <p:nvPr/>
        </p:nvSpPr>
        <p:spPr bwMode="ltGray">
          <a:xfrm rot="21360000" flipH="1">
            <a:off x="8748984" y="4727839"/>
            <a:ext cx="222069" cy="45720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a:p>
        </p:txBody>
      </p:sp>
      <p:sp>
        <p:nvSpPr>
          <p:cNvPr id="317" name="Rounded Rectangle 316" descr="Stick figure of person warming up the hands &amp; wrists muscles by bending them side-to-side"/>
          <p:cNvSpPr>
            <a:spLocks noChangeAspect="1"/>
          </p:cNvSpPr>
          <p:nvPr/>
        </p:nvSpPr>
        <p:spPr bwMode="ltGray">
          <a:xfrm rot="240000">
            <a:off x="9712278" y="4715151"/>
            <a:ext cx="222069" cy="45720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a:p>
        </p:txBody>
      </p:sp>
      <p:sp>
        <p:nvSpPr>
          <p:cNvPr id="318" name="Rounded Rectangle 317" descr="Stick figure of person warming up the hands &amp; wrists muscles by bending them side-to-side"/>
          <p:cNvSpPr>
            <a:spLocks noChangeAspect="1"/>
          </p:cNvSpPr>
          <p:nvPr/>
        </p:nvSpPr>
        <p:spPr bwMode="ltGray">
          <a:xfrm rot="20640000" flipH="1">
            <a:off x="8746044" y="4717824"/>
            <a:ext cx="222069" cy="45720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a:p>
        </p:txBody>
      </p:sp>
      <p:sp>
        <p:nvSpPr>
          <p:cNvPr id="319" name="Rounded Rectangle 318" descr="Stick figure of person warming up the hands &amp; wrists muscles by bending them side-to-side"/>
          <p:cNvSpPr>
            <a:spLocks noChangeAspect="1"/>
          </p:cNvSpPr>
          <p:nvPr/>
        </p:nvSpPr>
        <p:spPr bwMode="ltGray">
          <a:xfrm rot="960000">
            <a:off x="9727299" y="4718852"/>
            <a:ext cx="222069" cy="45720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a:p>
        </p:txBody>
      </p:sp>
      <p:sp>
        <p:nvSpPr>
          <p:cNvPr id="320" name="Rounded Rectangle 319" descr="Stick figure of person warming up the hands &amp; wrists muscles by bending them side-to-side"/>
          <p:cNvSpPr>
            <a:spLocks noChangeAspect="1"/>
          </p:cNvSpPr>
          <p:nvPr/>
        </p:nvSpPr>
        <p:spPr bwMode="ltGray">
          <a:xfrm rot="21360000" flipH="1">
            <a:off x="8746889" y="4727839"/>
            <a:ext cx="222069" cy="45720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a:p>
        </p:txBody>
      </p:sp>
      <p:sp>
        <p:nvSpPr>
          <p:cNvPr id="321" name="Rounded Rectangle 320" descr="Stick figure of person warming up the hands &amp; wrists muscles by bending them side-to-side"/>
          <p:cNvSpPr>
            <a:spLocks noChangeAspect="1"/>
          </p:cNvSpPr>
          <p:nvPr/>
        </p:nvSpPr>
        <p:spPr bwMode="ltGray">
          <a:xfrm rot="240000">
            <a:off x="9708813" y="4715151"/>
            <a:ext cx="222069" cy="45720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a:p>
        </p:txBody>
      </p:sp>
      <p:grpSp>
        <p:nvGrpSpPr>
          <p:cNvPr id="322" name="Group 321" descr="Stick figure of person warming up the hands &amp; wrists muscles by flexing and extending them"/>
          <p:cNvGrpSpPr/>
          <p:nvPr/>
        </p:nvGrpSpPr>
        <p:grpSpPr bwMode="ltGray">
          <a:xfrm>
            <a:off x="10502467" y="3975982"/>
            <a:ext cx="384810" cy="1441620"/>
            <a:chOff x="3833560" y="2436372"/>
            <a:chExt cx="384810" cy="1441620"/>
          </a:xfrm>
        </p:grpSpPr>
        <p:sp>
          <p:nvSpPr>
            <p:cNvPr id="323" name="Rounded Rectangle 322"/>
            <p:cNvSpPr/>
            <p:nvPr/>
          </p:nvSpPr>
          <p:spPr bwMode="ltGray">
            <a:xfrm>
              <a:off x="3833560" y="2837924"/>
              <a:ext cx="357291" cy="1040068"/>
            </a:xfrm>
            <a:prstGeom prst="roundRect">
              <a:avLst>
                <a:gd name="adj" fmla="val 4733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4" name="Oval 323"/>
            <p:cNvSpPr>
              <a:spLocks noChangeAspect="1"/>
            </p:cNvSpPr>
            <p:nvPr/>
          </p:nvSpPr>
          <p:spPr bwMode="ltGray">
            <a:xfrm>
              <a:off x="3852610" y="2436372"/>
              <a:ext cx="365760" cy="36576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5" name="Oval 324"/>
            <p:cNvSpPr>
              <a:spLocks noChangeAspect="1"/>
            </p:cNvSpPr>
            <p:nvPr/>
          </p:nvSpPr>
          <p:spPr bwMode="ltGray">
            <a:xfrm>
              <a:off x="4103502" y="2570697"/>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6" name="Rounded Rectangle 325" descr="Stick figure of person warming up the hands &amp; wrists muscles by flexing and extending them"/>
          <p:cNvSpPr/>
          <p:nvPr/>
        </p:nvSpPr>
        <p:spPr bwMode="ltGray">
          <a:xfrm rot="16200000">
            <a:off x="10901962" y="4665753"/>
            <a:ext cx="155448" cy="36576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7" name="Group 326" descr="Stick figure of person warming up the hands &amp; wrists muscles by flexing and extending them"/>
          <p:cNvGrpSpPr/>
          <p:nvPr/>
        </p:nvGrpSpPr>
        <p:grpSpPr bwMode="ltGray">
          <a:xfrm>
            <a:off x="10602716" y="4416411"/>
            <a:ext cx="365760" cy="506942"/>
            <a:chOff x="3933809" y="2876801"/>
            <a:chExt cx="365760" cy="506942"/>
          </a:xfrm>
        </p:grpSpPr>
        <p:sp>
          <p:nvSpPr>
            <p:cNvPr id="328" name="Rounded Rectangle 327"/>
            <p:cNvSpPr/>
            <p:nvPr/>
          </p:nvSpPr>
          <p:spPr bwMode="ltGray">
            <a:xfrm rot="21600000">
              <a:off x="3940148" y="2876801"/>
              <a:ext cx="155448" cy="45720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9" name="Rounded Rectangle 328"/>
            <p:cNvSpPr/>
            <p:nvPr/>
          </p:nvSpPr>
          <p:spPr bwMode="ltGray">
            <a:xfrm rot="16200000">
              <a:off x="4038965" y="3123139"/>
              <a:ext cx="155448" cy="36576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0" name="Rounded Rectangle 329" descr="Stick figure of person warming up the hands &amp; wrists muscles by flexing and extending them"/>
          <p:cNvSpPr/>
          <p:nvPr/>
        </p:nvSpPr>
        <p:spPr bwMode="ltGray">
          <a:xfrm rot="17100000">
            <a:off x="10915847" y="4707433"/>
            <a:ext cx="155448" cy="36576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1" name="Rounded Rectangle 330" descr="Stick figure of person warming up the hands &amp; wrists muscles by flexing and extending them"/>
          <p:cNvSpPr/>
          <p:nvPr/>
        </p:nvSpPr>
        <p:spPr bwMode="ltGray">
          <a:xfrm rot="16200000">
            <a:off x="10901962" y="4665754"/>
            <a:ext cx="155448" cy="36576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2" name="Rounded Rectangle 331" descr="Stick figure of person warming up the hands &amp; wrists muscles by flexing and extending them"/>
          <p:cNvSpPr/>
          <p:nvPr/>
        </p:nvSpPr>
        <p:spPr bwMode="ltGray">
          <a:xfrm rot="4500000" flipV="1">
            <a:off x="10915847" y="4642055"/>
            <a:ext cx="155448" cy="36576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3" name="Rounded Rectangle 332" descr="Stick figure of person warming up the hands &amp; wrists muscles by flexing and extending them"/>
          <p:cNvSpPr/>
          <p:nvPr/>
        </p:nvSpPr>
        <p:spPr bwMode="ltGray">
          <a:xfrm rot="16200000">
            <a:off x="10901962" y="4665754"/>
            <a:ext cx="155448" cy="36576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4" name="Rounded Rectangle 333" descr="Stick figure of person warming up the hands &amp; wrists muscles by flexing and extending them"/>
          <p:cNvSpPr/>
          <p:nvPr/>
        </p:nvSpPr>
        <p:spPr bwMode="ltGray">
          <a:xfrm rot="17100000">
            <a:off x="10915847" y="4729712"/>
            <a:ext cx="155448" cy="36576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5" name="Rounded Rectangle 334" descr="Stick figure of person warming up the hands &amp; wrists muscles by flexing and extending them"/>
          <p:cNvSpPr/>
          <p:nvPr/>
        </p:nvSpPr>
        <p:spPr bwMode="ltGray">
          <a:xfrm rot="16200000">
            <a:off x="10901962" y="4665754"/>
            <a:ext cx="155448" cy="36576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6" name="Rounded Rectangle 335" descr="Stick figure of person warming up the hands &amp; wrists muscles by flexing and extending them"/>
          <p:cNvSpPr/>
          <p:nvPr/>
        </p:nvSpPr>
        <p:spPr bwMode="ltGray">
          <a:xfrm rot="4500000" flipV="1">
            <a:off x="10915847" y="4614988"/>
            <a:ext cx="155448" cy="36576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7" name="Rounded Rectangle 336" descr="Stick figure of person warming up the hands &amp; wrists muscles by flexing and extending them"/>
          <p:cNvSpPr/>
          <p:nvPr/>
        </p:nvSpPr>
        <p:spPr bwMode="ltGray">
          <a:xfrm rot="16200000">
            <a:off x="10901962" y="4665754"/>
            <a:ext cx="155448" cy="36576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8" name="Group 337" descr="Stick figure of person warming up the back muscles by bending side-to-side"/>
          <p:cNvGrpSpPr/>
          <p:nvPr/>
        </p:nvGrpSpPr>
        <p:grpSpPr bwMode="ltGray">
          <a:xfrm>
            <a:off x="3736354" y="4569957"/>
            <a:ext cx="362053" cy="1451446"/>
            <a:chOff x="5266635" y="3242642"/>
            <a:chExt cx="362053" cy="1451446"/>
          </a:xfrm>
        </p:grpSpPr>
        <p:sp>
          <p:nvSpPr>
            <p:cNvPr id="339" name="Rounded Rectangle 338"/>
            <p:cNvSpPr/>
            <p:nvPr/>
          </p:nvSpPr>
          <p:spPr bwMode="ltGray">
            <a:xfrm>
              <a:off x="5266635" y="3242642"/>
              <a:ext cx="357291" cy="585568"/>
            </a:xfrm>
            <a:prstGeom prst="roundRect">
              <a:avLst>
                <a:gd name="adj" fmla="val 44723"/>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0" name="Rounded Rectangle 339"/>
            <p:cNvSpPr/>
            <p:nvPr/>
          </p:nvSpPr>
          <p:spPr bwMode="ltGray">
            <a:xfrm>
              <a:off x="5489411" y="3596808"/>
              <a:ext cx="139277" cy="1097280"/>
            </a:xfrm>
            <a:prstGeom prst="roundRect">
              <a:avLst>
                <a:gd name="adj" fmla="val 50000"/>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1" name="Rounded Rectangle 340"/>
            <p:cNvSpPr/>
            <p:nvPr/>
          </p:nvSpPr>
          <p:spPr bwMode="ltGray">
            <a:xfrm>
              <a:off x="5267163" y="3596808"/>
              <a:ext cx="139277" cy="1097280"/>
            </a:xfrm>
            <a:prstGeom prst="roundRect">
              <a:avLst>
                <a:gd name="adj" fmla="val 50000"/>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42" name="Group 341" descr="Stick figure of person warming up the back muscles by bending side-to-side"/>
          <p:cNvGrpSpPr/>
          <p:nvPr/>
        </p:nvGrpSpPr>
        <p:grpSpPr bwMode="ltGray">
          <a:xfrm>
            <a:off x="3492791" y="3865864"/>
            <a:ext cx="865391" cy="1097793"/>
            <a:chOff x="5023072" y="2373789"/>
            <a:chExt cx="865391" cy="1097793"/>
          </a:xfrm>
        </p:grpSpPr>
        <p:sp>
          <p:nvSpPr>
            <p:cNvPr id="343" name="Rounded Rectangle 342"/>
            <p:cNvSpPr/>
            <p:nvPr/>
          </p:nvSpPr>
          <p:spPr bwMode="ltGray">
            <a:xfrm>
              <a:off x="5271397" y="2782980"/>
              <a:ext cx="357291" cy="688602"/>
            </a:xfrm>
            <a:prstGeom prst="roundRect">
              <a:avLst>
                <a:gd name="adj" fmla="val 4733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4" name="Group 343"/>
            <p:cNvGrpSpPr/>
            <p:nvPr/>
          </p:nvGrpSpPr>
          <p:grpSpPr bwMode="ltGray">
            <a:xfrm>
              <a:off x="5023072" y="2373789"/>
              <a:ext cx="865391" cy="1016584"/>
              <a:chOff x="9971886" y="2713515"/>
              <a:chExt cx="865391" cy="1016584"/>
            </a:xfrm>
          </p:grpSpPr>
          <p:sp>
            <p:nvSpPr>
              <p:cNvPr id="345" name="Oval 344"/>
              <p:cNvSpPr>
                <a:spLocks noChangeAspect="1"/>
              </p:cNvSpPr>
              <p:nvPr/>
            </p:nvSpPr>
            <p:spPr bwMode="ltGray">
              <a:xfrm>
                <a:off x="10215977" y="2713515"/>
                <a:ext cx="365760" cy="36576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6" name="Oval 345"/>
              <p:cNvSpPr>
                <a:spLocks noChangeAspect="1"/>
              </p:cNvSpPr>
              <p:nvPr/>
            </p:nvSpPr>
            <p:spPr bwMode="ltGray">
              <a:xfrm>
                <a:off x="10323928" y="2835751"/>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7" name="Oval 346"/>
              <p:cNvSpPr>
                <a:spLocks noChangeAspect="1"/>
              </p:cNvSpPr>
              <p:nvPr/>
            </p:nvSpPr>
            <p:spPr bwMode="ltGray">
              <a:xfrm>
                <a:off x="10438226" y="2835751"/>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 name="Rectangle 347"/>
              <p:cNvSpPr/>
              <p:nvPr/>
            </p:nvSpPr>
            <p:spPr bwMode="ltGray">
              <a:xfrm>
                <a:off x="10310978" y="2734178"/>
                <a:ext cx="186804" cy="299313"/>
              </a:xfrm>
              <a:prstGeom prst="rect">
                <a:avLst/>
              </a:prstGeom>
            </p:spPr>
            <p:txBody>
              <a:bodyPr wrap="square">
                <a:spAutoFit/>
              </a:bodyPr>
              <a:lstStyle/>
              <a:p>
                <a:pPr algn="ctr">
                  <a:lnSpc>
                    <a:spcPts val="1800"/>
                  </a:lnSpc>
                </a:pPr>
                <a:r>
                  <a:rPr lang="en-US" sz="900" i="1" dirty="0">
                    <a:solidFill>
                      <a:schemeClr val="bg1"/>
                    </a:solidFill>
                  </a:rPr>
                  <a:t>L</a:t>
                </a:r>
              </a:p>
            </p:txBody>
          </p:sp>
          <p:sp>
            <p:nvSpPr>
              <p:cNvPr id="349" name="Rounded Rectangle 348"/>
              <p:cNvSpPr/>
              <p:nvPr/>
            </p:nvSpPr>
            <p:spPr bwMode="ltGray">
              <a:xfrm rot="18000000">
                <a:off x="10576673" y="3116437"/>
                <a:ext cx="155448" cy="365760"/>
              </a:xfrm>
              <a:prstGeom prst="roundRect">
                <a:avLst>
                  <a:gd name="adj" fmla="val 50000"/>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0" name="Rounded Rectangle 349"/>
              <p:cNvSpPr/>
              <p:nvPr/>
            </p:nvSpPr>
            <p:spPr bwMode="ltGray">
              <a:xfrm rot="3600000" flipH="1">
                <a:off x="10077042" y="3116437"/>
                <a:ext cx="155448" cy="365760"/>
              </a:xfrm>
              <a:prstGeom prst="roundRect">
                <a:avLst>
                  <a:gd name="adj" fmla="val 50000"/>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1" name="Rounded Rectangle 350"/>
              <p:cNvSpPr/>
              <p:nvPr/>
            </p:nvSpPr>
            <p:spPr bwMode="ltGray">
              <a:xfrm rot="2100000">
                <a:off x="10607380" y="3268432"/>
                <a:ext cx="155448" cy="457200"/>
              </a:xfrm>
              <a:prstGeom prst="roundRect">
                <a:avLst>
                  <a:gd name="adj" fmla="val 50000"/>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2" name="Rounded Rectangle 351"/>
              <p:cNvSpPr/>
              <p:nvPr/>
            </p:nvSpPr>
            <p:spPr bwMode="ltGray">
              <a:xfrm rot="19500000" flipV="1">
                <a:off x="10077042" y="3272899"/>
                <a:ext cx="155448" cy="457200"/>
              </a:xfrm>
              <a:prstGeom prst="roundRect">
                <a:avLst>
                  <a:gd name="adj" fmla="val 50000"/>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53" name="Group 352" descr="Stick figure of person warming up the back muscles by bending side-to-side"/>
          <p:cNvGrpSpPr/>
          <p:nvPr/>
        </p:nvGrpSpPr>
        <p:grpSpPr bwMode="ltGray">
          <a:xfrm rot="19696372">
            <a:off x="3269193" y="3914308"/>
            <a:ext cx="865391" cy="1097793"/>
            <a:chOff x="9971886" y="2713515"/>
            <a:chExt cx="865391" cy="1097793"/>
          </a:xfrm>
        </p:grpSpPr>
        <p:sp>
          <p:nvSpPr>
            <p:cNvPr id="354" name="Rounded Rectangle 353"/>
            <p:cNvSpPr/>
            <p:nvPr/>
          </p:nvSpPr>
          <p:spPr bwMode="ltGray">
            <a:xfrm>
              <a:off x="10220211" y="3122706"/>
              <a:ext cx="357291" cy="688602"/>
            </a:xfrm>
            <a:prstGeom prst="roundRect">
              <a:avLst>
                <a:gd name="adj" fmla="val 4733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5" name="Group 354"/>
            <p:cNvGrpSpPr/>
            <p:nvPr/>
          </p:nvGrpSpPr>
          <p:grpSpPr bwMode="ltGray">
            <a:xfrm>
              <a:off x="9971886" y="2713515"/>
              <a:ext cx="865391" cy="1016584"/>
              <a:chOff x="9971886" y="2713515"/>
              <a:chExt cx="865391" cy="1016584"/>
            </a:xfrm>
          </p:grpSpPr>
          <p:sp>
            <p:nvSpPr>
              <p:cNvPr id="356" name="Oval 355"/>
              <p:cNvSpPr>
                <a:spLocks noChangeAspect="1"/>
              </p:cNvSpPr>
              <p:nvPr/>
            </p:nvSpPr>
            <p:spPr bwMode="ltGray">
              <a:xfrm>
                <a:off x="10215977" y="2713515"/>
                <a:ext cx="365760" cy="36576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7" name="Oval 356"/>
              <p:cNvSpPr>
                <a:spLocks noChangeAspect="1"/>
              </p:cNvSpPr>
              <p:nvPr/>
            </p:nvSpPr>
            <p:spPr bwMode="ltGray">
              <a:xfrm>
                <a:off x="10323928" y="2835751"/>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8" name="Oval 357"/>
              <p:cNvSpPr>
                <a:spLocks noChangeAspect="1"/>
              </p:cNvSpPr>
              <p:nvPr/>
            </p:nvSpPr>
            <p:spPr bwMode="ltGray">
              <a:xfrm>
                <a:off x="10438226" y="2835751"/>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9" name="Rectangle 358"/>
              <p:cNvSpPr/>
              <p:nvPr/>
            </p:nvSpPr>
            <p:spPr bwMode="ltGray">
              <a:xfrm>
                <a:off x="10310978" y="2734178"/>
                <a:ext cx="186804" cy="299313"/>
              </a:xfrm>
              <a:prstGeom prst="rect">
                <a:avLst/>
              </a:prstGeom>
            </p:spPr>
            <p:txBody>
              <a:bodyPr wrap="square">
                <a:spAutoFit/>
              </a:bodyPr>
              <a:lstStyle/>
              <a:p>
                <a:pPr algn="ctr">
                  <a:lnSpc>
                    <a:spcPts val="1800"/>
                  </a:lnSpc>
                </a:pPr>
                <a:r>
                  <a:rPr lang="en-US" sz="900" i="1" dirty="0">
                    <a:solidFill>
                      <a:schemeClr val="bg1"/>
                    </a:solidFill>
                  </a:rPr>
                  <a:t>L</a:t>
                </a:r>
              </a:p>
            </p:txBody>
          </p:sp>
          <p:sp>
            <p:nvSpPr>
              <p:cNvPr id="360" name="Rounded Rectangle 359"/>
              <p:cNvSpPr/>
              <p:nvPr/>
            </p:nvSpPr>
            <p:spPr bwMode="ltGray">
              <a:xfrm rot="18000000">
                <a:off x="10576673" y="3116437"/>
                <a:ext cx="155448" cy="365760"/>
              </a:xfrm>
              <a:prstGeom prst="roundRect">
                <a:avLst>
                  <a:gd name="adj" fmla="val 50000"/>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1" name="Rounded Rectangle 360"/>
              <p:cNvSpPr/>
              <p:nvPr/>
            </p:nvSpPr>
            <p:spPr bwMode="ltGray">
              <a:xfrm rot="2100000">
                <a:off x="10607380" y="3268432"/>
                <a:ext cx="155448" cy="457200"/>
              </a:xfrm>
              <a:prstGeom prst="roundRect">
                <a:avLst>
                  <a:gd name="adj" fmla="val 50000"/>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2" name="Rounded Rectangle 361"/>
              <p:cNvSpPr/>
              <p:nvPr/>
            </p:nvSpPr>
            <p:spPr bwMode="ltGray">
              <a:xfrm rot="3600000" flipH="1">
                <a:off x="10077042" y="3116437"/>
                <a:ext cx="155448" cy="365760"/>
              </a:xfrm>
              <a:prstGeom prst="roundRect">
                <a:avLst>
                  <a:gd name="adj" fmla="val 50000"/>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3" name="Rounded Rectangle 362"/>
              <p:cNvSpPr/>
              <p:nvPr/>
            </p:nvSpPr>
            <p:spPr bwMode="ltGray">
              <a:xfrm rot="19500000" flipV="1">
                <a:off x="10077042" y="3272899"/>
                <a:ext cx="155448" cy="457200"/>
              </a:xfrm>
              <a:prstGeom prst="roundRect">
                <a:avLst>
                  <a:gd name="adj" fmla="val 50000"/>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64" name="Group 363" descr="Stick figure of person warming up the back muscles by bending side-to-side"/>
          <p:cNvGrpSpPr/>
          <p:nvPr/>
        </p:nvGrpSpPr>
        <p:grpSpPr bwMode="ltGray">
          <a:xfrm rot="1903628" flipH="1">
            <a:off x="3690869" y="3907008"/>
            <a:ext cx="865391" cy="1097793"/>
            <a:chOff x="9971886" y="2713515"/>
            <a:chExt cx="865391" cy="1097793"/>
          </a:xfrm>
        </p:grpSpPr>
        <p:sp>
          <p:nvSpPr>
            <p:cNvPr id="365" name="Rounded Rectangle 364"/>
            <p:cNvSpPr/>
            <p:nvPr/>
          </p:nvSpPr>
          <p:spPr bwMode="ltGray">
            <a:xfrm>
              <a:off x="10220211" y="3122706"/>
              <a:ext cx="357291" cy="688602"/>
            </a:xfrm>
            <a:prstGeom prst="roundRect">
              <a:avLst>
                <a:gd name="adj" fmla="val 4733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6" name="Group 365"/>
            <p:cNvGrpSpPr/>
            <p:nvPr/>
          </p:nvGrpSpPr>
          <p:grpSpPr bwMode="ltGray">
            <a:xfrm>
              <a:off x="9971886" y="2713515"/>
              <a:ext cx="865391" cy="1016584"/>
              <a:chOff x="9971886" y="2713515"/>
              <a:chExt cx="865391" cy="1016584"/>
            </a:xfrm>
          </p:grpSpPr>
          <p:sp>
            <p:nvSpPr>
              <p:cNvPr id="367" name="Oval 366"/>
              <p:cNvSpPr>
                <a:spLocks noChangeAspect="1"/>
              </p:cNvSpPr>
              <p:nvPr/>
            </p:nvSpPr>
            <p:spPr bwMode="ltGray">
              <a:xfrm>
                <a:off x="10215977" y="2713515"/>
                <a:ext cx="365760" cy="36576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 name="Oval 367"/>
              <p:cNvSpPr>
                <a:spLocks noChangeAspect="1"/>
              </p:cNvSpPr>
              <p:nvPr/>
            </p:nvSpPr>
            <p:spPr bwMode="ltGray">
              <a:xfrm>
                <a:off x="10323928" y="2835751"/>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9" name="Oval 368"/>
              <p:cNvSpPr>
                <a:spLocks noChangeAspect="1"/>
              </p:cNvSpPr>
              <p:nvPr/>
            </p:nvSpPr>
            <p:spPr bwMode="ltGray">
              <a:xfrm>
                <a:off x="10438226" y="2835751"/>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0" name="Rectangle 369"/>
              <p:cNvSpPr/>
              <p:nvPr/>
            </p:nvSpPr>
            <p:spPr bwMode="ltGray">
              <a:xfrm>
                <a:off x="10310978" y="2734178"/>
                <a:ext cx="186804" cy="299313"/>
              </a:xfrm>
              <a:prstGeom prst="rect">
                <a:avLst/>
              </a:prstGeom>
            </p:spPr>
            <p:txBody>
              <a:bodyPr wrap="square">
                <a:spAutoFit/>
              </a:bodyPr>
              <a:lstStyle/>
              <a:p>
                <a:pPr algn="ctr">
                  <a:lnSpc>
                    <a:spcPts val="1800"/>
                  </a:lnSpc>
                </a:pPr>
                <a:r>
                  <a:rPr lang="en-US" sz="900" i="1" dirty="0">
                    <a:solidFill>
                      <a:schemeClr val="bg1"/>
                    </a:solidFill>
                  </a:rPr>
                  <a:t>L</a:t>
                </a:r>
              </a:p>
            </p:txBody>
          </p:sp>
          <p:sp>
            <p:nvSpPr>
              <p:cNvPr id="371" name="Rounded Rectangle 370"/>
              <p:cNvSpPr/>
              <p:nvPr/>
            </p:nvSpPr>
            <p:spPr bwMode="ltGray">
              <a:xfrm rot="18000000">
                <a:off x="10576673" y="3116437"/>
                <a:ext cx="155448" cy="365760"/>
              </a:xfrm>
              <a:prstGeom prst="roundRect">
                <a:avLst>
                  <a:gd name="adj" fmla="val 50000"/>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2" name="Rounded Rectangle 371"/>
              <p:cNvSpPr/>
              <p:nvPr/>
            </p:nvSpPr>
            <p:spPr bwMode="ltGray">
              <a:xfrm rot="2100000">
                <a:off x="10607380" y="3268432"/>
                <a:ext cx="155448" cy="457200"/>
              </a:xfrm>
              <a:prstGeom prst="roundRect">
                <a:avLst>
                  <a:gd name="adj" fmla="val 50000"/>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3" name="Rounded Rectangle 372"/>
              <p:cNvSpPr/>
              <p:nvPr/>
            </p:nvSpPr>
            <p:spPr bwMode="ltGray">
              <a:xfrm rot="3600000" flipH="1">
                <a:off x="10077042" y="3116437"/>
                <a:ext cx="155448" cy="365760"/>
              </a:xfrm>
              <a:prstGeom prst="roundRect">
                <a:avLst>
                  <a:gd name="adj" fmla="val 50000"/>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4" name="Rounded Rectangle 373"/>
              <p:cNvSpPr/>
              <p:nvPr/>
            </p:nvSpPr>
            <p:spPr bwMode="ltGray">
              <a:xfrm rot="19500000" flipV="1">
                <a:off x="10077042" y="3272899"/>
                <a:ext cx="155448" cy="457200"/>
              </a:xfrm>
              <a:prstGeom prst="roundRect">
                <a:avLst>
                  <a:gd name="adj" fmla="val 50000"/>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75" name="Group 374" descr="Stick figure of person warming up the back muscles by bending side-to-side"/>
          <p:cNvGrpSpPr/>
          <p:nvPr/>
        </p:nvGrpSpPr>
        <p:grpSpPr bwMode="ltGray">
          <a:xfrm>
            <a:off x="3491565" y="3865864"/>
            <a:ext cx="865391" cy="1097793"/>
            <a:chOff x="9971886" y="2713515"/>
            <a:chExt cx="865391" cy="1097793"/>
          </a:xfrm>
        </p:grpSpPr>
        <p:sp>
          <p:nvSpPr>
            <p:cNvPr id="376" name="Rounded Rectangle 375"/>
            <p:cNvSpPr/>
            <p:nvPr/>
          </p:nvSpPr>
          <p:spPr bwMode="ltGray">
            <a:xfrm>
              <a:off x="10220211" y="3122706"/>
              <a:ext cx="357291" cy="688602"/>
            </a:xfrm>
            <a:prstGeom prst="roundRect">
              <a:avLst>
                <a:gd name="adj" fmla="val 4733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7" name="Group 376"/>
            <p:cNvGrpSpPr/>
            <p:nvPr/>
          </p:nvGrpSpPr>
          <p:grpSpPr bwMode="ltGray">
            <a:xfrm>
              <a:off x="9971886" y="2713515"/>
              <a:ext cx="865391" cy="1016584"/>
              <a:chOff x="9971886" y="2713515"/>
              <a:chExt cx="865391" cy="1016584"/>
            </a:xfrm>
          </p:grpSpPr>
          <p:sp>
            <p:nvSpPr>
              <p:cNvPr id="378" name="Oval 377"/>
              <p:cNvSpPr>
                <a:spLocks noChangeAspect="1"/>
              </p:cNvSpPr>
              <p:nvPr/>
            </p:nvSpPr>
            <p:spPr bwMode="ltGray">
              <a:xfrm>
                <a:off x="10215977" y="2713515"/>
                <a:ext cx="365760" cy="36576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9" name="Oval 378"/>
              <p:cNvSpPr>
                <a:spLocks noChangeAspect="1"/>
              </p:cNvSpPr>
              <p:nvPr/>
            </p:nvSpPr>
            <p:spPr bwMode="ltGray">
              <a:xfrm>
                <a:off x="10323928" y="2835751"/>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0" name="Oval 379"/>
              <p:cNvSpPr>
                <a:spLocks noChangeAspect="1"/>
              </p:cNvSpPr>
              <p:nvPr/>
            </p:nvSpPr>
            <p:spPr bwMode="ltGray">
              <a:xfrm>
                <a:off x="10438226" y="2835751"/>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1" name="Rectangle 380"/>
              <p:cNvSpPr/>
              <p:nvPr/>
            </p:nvSpPr>
            <p:spPr bwMode="ltGray">
              <a:xfrm>
                <a:off x="10310978" y="2734178"/>
                <a:ext cx="186804" cy="299313"/>
              </a:xfrm>
              <a:prstGeom prst="rect">
                <a:avLst/>
              </a:prstGeom>
            </p:spPr>
            <p:txBody>
              <a:bodyPr wrap="square">
                <a:spAutoFit/>
              </a:bodyPr>
              <a:lstStyle/>
              <a:p>
                <a:pPr algn="ctr">
                  <a:lnSpc>
                    <a:spcPts val="1800"/>
                  </a:lnSpc>
                </a:pPr>
                <a:r>
                  <a:rPr lang="en-US" sz="900" i="1" dirty="0">
                    <a:solidFill>
                      <a:schemeClr val="bg1"/>
                    </a:solidFill>
                  </a:rPr>
                  <a:t>L</a:t>
                </a:r>
              </a:p>
            </p:txBody>
          </p:sp>
          <p:sp>
            <p:nvSpPr>
              <p:cNvPr id="382" name="Rounded Rectangle 381"/>
              <p:cNvSpPr/>
              <p:nvPr/>
            </p:nvSpPr>
            <p:spPr bwMode="ltGray">
              <a:xfrm rot="18000000">
                <a:off x="10576673" y="3116437"/>
                <a:ext cx="155448" cy="365760"/>
              </a:xfrm>
              <a:prstGeom prst="roundRect">
                <a:avLst>
                  <a:gd name="adj" fmla="val 50000"/>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3" name="Rounded Rectangle 382"/>
              <p:cNvSpPr/>
              <p:nvPr/>
            </p:nvSpPr>
            <p:spPr bwMode="ltGray">
              <a:xfrm rot="2100000">
                <a:off x="10607380" y="3268432"/>
                <a:ext cx="155448" cy="457200"/>
              </a:xfrm>
              <a:prstGeom prst="roundRect">
                <a:avLst>
                  <a:gd name="adj" fmla="val 50000"/>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4" name="Rounded Rectangle 383"/>
              <p:cNvSpPr/>
              <p:nvPr/>
            </p:nvSpPr>
            <p:spPr bwMode="ltGray">
              <a:xfrm rot="3600000" flipH="1">
                <a:off x="10077042" y="3116437"/>
                <a:ext cx="155448" cy="365760"/>
              </a:xfrm>
              <a:prstGeom prst="roundRect">
                <a:avLst>
                  <a:gd name="adj" fmla="val 50000"/>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5" name="Rounded Rectangle 384"/>
              <p:cNvSpPr/>
              <p:nvPr/>
            </p:nvSpPr>
            <p:spPr bwMode="ltGray">
              <a:xfrm rot="19500000" flipV="1">
                <a:off x="10077042" y="3272899"/>
                <a:ext cx="155448" cy="457200"/>
              </a:xfrm>
              <a:prstGeom prst="roundRect">
                <a:avLst>
                  <a:gd name="adj" fmla="val 50000"/>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86" name="Group 385" descr="Stick figure of person warming up the back muscles by bending side-to-side"/>
          <p:cNvGrpSpPr/>
          <p:nvPr/>
        </p:nvGrpSpPr>
        <p:grpSpPr bwMode="ltGray">
          <a:xfrm>
            <a:off x="3493908" y="3866772"/>
            <a:ext cx="865391" cy="1097793"/>
            <a:chOff x="9971886" y="2713515"/>
            <a:chExt cx="865391" cy="1097793"/>
          </a:xfrm>
        </p:grpSpPr>
        <p:sp>
          <p:nvSpPr>
            <p:cNvPr id="387" name="Rounded Rectangle 386"/>
            <p:cNvSpPr/>
            <p:nvPr/>
          </p:nvSpPr>
          <p:spPr bwMode="ltGray">
            <a:xfrm>
              <a:off x="10220211" y="3122706"/>
              <a:ext cx="357291" cy="688602"/>
            </a:xfrm>
            <a:prstGeom prst="roundRect">
              <a:avLst>
                <a:gd name="adj" fmla="val 4733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8" name="Group 387"/>
            <p:cNvGrpSpPr/>
            <p:nvPr/>
          </p:nvGrpSpPr>
          <p:grpSpPr bwMode="ltGray">
            <a:xfrm>
              <a:off x="9971886" y="2713515"/>
              <a:ext cx="865391" cy="1016584"/>
              <a:chOff x="9971886" y="2713515"/>
              <a:chExt cx="865391" cy="1016584"/>
            </a:xfrm>
          </p:grpSpPr>
          <p:sp>
            <p:nvSpPr>
              <p:cNvPr id="389" name="Oval 388"/>
              <p:cNvSpPr>
                <a:spLocks noChangeAspect="1"/>
              </p:cNvSpPr>
              <p:nvPr/>
            </p:nvSpPr>
            <p:spPr bwMode="ltGray">
              <a:xfrm>
                <a:off x="10215977" y="2713515"/>
                <a:ext cx="365760" cy="36576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0" name="Oval 389"/>
              <p:cNvSpPr>
                <a:spLocks noChangeAspect="1"/>
              </p:cNvSpPr>
              <p:nvPr/>
            </p:nvSpPr>
            <p:spPr bwMode="ltGray">
              <a:xfrm>
                <a:off x="10323928" y="2835751"/>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1" name="Oval 390"/>
              <p:cNvSpPr>
                <a:spLocks noChangeAspect="1"/>
              </p:cNvSpPr>
              <p:nvPr/>
            </p:nvSpPr>
            <p:spPr bwMode="ltGray">
              <a:xfrm>
                <a:off x="10438226" y="2835751"/>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2" name="Rectangle 391"/>
              <p:cNvSpPr/>
              <p:nvPr/>
            </p:nvSpPr>
            <p:spPr bwMode="ltGray">
              <a:xfrm>
                <a:off x="10310978" y="2734178"/>
                <a:ext cx="186804" cy="299313"/>
              </a:xfrm>
              <a:prstGeom prst="rect">
                <a:avLst/>
              </a:prstGeom>
            </p:spPr>
            <p:txBody>
              <a:bodyPr wrap="square">
                <a:spAutoFit/>
              </a:bodyPr>
              <a:lstStyle/>
              <a:p>
                <a:pPr algn="ctr">
                  <a:lnSpc>
                    <a:spcPts val="1800"/>
                  </a:lnSpc>
                </a:pPr>
                <a:r>
                  <a:rPr lang="en-US" sz="900" i="1" dirty="0">
                    <a:solidFill>
                      <a:schemeClr val="bg1"/>
                    </a:solidFill>
                  </a:rPr>
                  <a:t>L</a:t>
                </a:r>
              </a:p>
            </p:txBody>
          </p:sp>
          <p:sp>
            <p:nvSpPr>
              <p:cNvPr id="393" name="Rounded Rectangle 392"/>
              <p:cNvSpPr/>
              <p:nvPr/>
            </p:nvSpPr>
            <p:spPr bwMode="ltGray">
              <a:xfrm rot="18000000">
                <a:off x="10576673" y="3116437"/>
                <a:ext cx="155448" cy="365760"/>
              </a:xfrm>
              <a:prstGeom prst="roundRect">
                <a:avLst>
                  <a:gd name="adj" fmla="val 50000"/>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4" name="Rounded Rectangle 393"/>
              <p:cNvSpPr/>
              <p:nvPr/>
            </p:nvSpPr>
            <p:spPr bwMode="ltGray">
              <a:xfrm rot="2100000">
                <a:off x="10607380" y="3268432"/>
                <a:ext cx="155448" cy="457200"/>
              </a:xfrm>
              <a:prstGeom prst="roundRect">
                <a:avLst>
                  <a:gd name="adj" fmla="val 50000"/>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5" name="Rounded Rectangle 394"/>
              <p:cNvSpPr/>
              <p:nvPr/>
            </p:nvSpPr>
            <p:spPr bwMode="ltGray">
              <a:xfrm rot="3600000" flipH="1">
                <a:off x="10077042" y="3116437"/>
                <a:ext cx="155448" cy="365760"/>
              </a:xfrm>
              <a:prstGeom prst="roundRect">
                <a:avLst>
                  <a:gd name="adj" fmla="val 50000"/>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6" name="Rounded Rectangle 395"/>
              <p:cNvSpPr/>
              <p:nvPr/>
            </p:nvSpPr>
            <p:spPr bwMode="ltGray">
              <a:xfrm rot="19500000" flipV="1">
                <a:off x="10077042" y="3272899"/>
                <a:ext cx="155448" cy="457200"/>
              </a:xfrm>
              <a:prstGeom prst="roundRect">
                <a:avLst>
                  <a:gd name="adj" fmla="val 50000"/>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97" name="Group 396" descr="Stick figure of person warming up the back muscles by bending side-to-side"/>
          <p:cNvGrpSpPr/>
          <p:nvPr/>
        </p:nvGrpSpPr>
        <p:grpSpPr bwMode="ltGray">
          <a:xfrm rot="19696372">
            <a:off x="3273837" y="3917580"/>
            <a:ext cx="865391" cy="1097793"/>
            <a:chOff x="9971886" y="2713515"/>
            <a:chExt cx="865391" cy="1097793"/>
          </a:xfrm>
        </p:grpSpPr>
        <p:sp>
          <p:nvSpPr>
            <p:cNvPr id="398" name="Rounded Rectangle 397"/>
            <p:cNvSpPr/>
            <p:nvPr/>
          </p:nvSpPr>
          <p:spPr bwMode="ltGray">
            <a:xfrm>
              <a:off x="10220211" y="3122706"/>
              <a:ext cx="357291" cy="688602"/>
            </a:xfrm>
            <a:prstGeom prst="roundRect">
              <a:avLst>
                <a:gd name="adj" fmla="val 4733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9" name="Group 398"/>
            <p:cNvGrpSpPr/>
            <p:nvPr/>
          </p:nvGrpSpPr>
          <p:grpSpPr bwMode="ltGray">
            <a:xfrm>
              <a:off x="9971886" y="2713515"/>
              <a:ext cx="865391" cy="1016584"/>
              <a:chOff x="9971886" y="2713515"/>
              <a:chExt cx="865391" cy="1016584"/>
            </a:xfrm>
          </p:grpSpPr>
          <p:sp>
            <p:nvSpPr>
              <p:cNvPr id="400" name="Oval 399"/>
              <p:cNvSpPr>
                <a:spLocks noChangeAspect="1"/>
              </p:cNvSpPr>
              <p:nvPr/>
            </p:nvSpPr>
            <p:spPr bwMode="ltGray">
              <a:xfrm>
                <a:off x="10215977" y="2713515"/>
                <a:ext cx="365760" cy="36576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1" name="Oval 400"/>
              <p:cNvSpPr>
                <a:spLocks noChangeAspect="1"/>
              </p:cNvSpPr>
              <p:nvPr/>
            </p:nvSpPr>
            <p:spPr bwMode="ltGray">
              <a:xfrm>
                <a:off x="10323928" y="2835751"/>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2" name="Oval 401"/>
              <p:cNvSpPr>
                <a:spLocks noChangeAspect="1"/>
              </p:cNvSpPr>
              <p:nvPr/>
            </p:nvSpPr>
            <p:spPr bwMode="ltGray">
              <a:xfrm>
                <a:off x="10438226" y="2835751"/>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3" name="Rectangle 402"/>
              <p:cNvSpPr/>
              <p:nvPr/>
            </p:nvSpPr>
            <p:spPr bwMode="ltGray">
              <a:xfrm>
                <a:off x="10310978" y="2734178"/>
                <a:ext cx="186804" cy="299313"/>
              </a:xfrm>
              <a:prstGeom prst="rect">
                <a:avLst/>
              </a:prstGeom>
            </p:spPr>
            <p:txBody>
              <a:bodyPr wrap="square">
                <a:spAutoFit/>
              </a:bodyPr>
              <a:lstStyle/>
              <a:p>
                <a:pPr algn="ctr">
                  <a:lnSpc>
                    <a:spcPts val="1800"/>
                  </a:lnSpc>
                </a:pPr>
                <a:r>
                  <a:rPr lang="en-US" sz="900" i="1" dirty="0">
                    <a:solidFill>
                      <a:schemeClr val="bg1"/>
                    </a:solidFill>
                  </a:rPr>
                  <a:t>L</a:t>
                </a:r>
              </a:p>
            </p:txBody>
          </p:sp>
          <p:sp>
            <p:nvSpPr>
              <p:cNvPr id="404" name="Rounded Rectangle 403"/>
              <p:cNvSpPr/>
              <p:nvPr/>
            </p:nvSpPr>
            <p:spPr bwMode="ltGray">
              <a:xfrm rot="18000000">
                <a:off x="10576673" y="3116437"/>
                <a:ext cx="155448" cy="365760"/>
              </a:xfrm>
              <a:prstGeom prst="roundRect">
                <a:avLst>
                  <a:gd name="adj" fmla="val 50000"/>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5" name="Rounded Rectangle 404"/>
              <p:cNvSpPr/>
              <p:nvPr/>
            </p:nvSpPr>
            <p:spPr bwMode="ltGray">
              <a:xfrm rot="2100000">
                <a:off x="10607380" y="3268432"/>
                <a:ext cx="155448" cy="457200"/>
              </a:xfrm>
              <a:prstGeom prst="roundRect">
                <a:avLst>
                  <a:gd name="adj" fmla="val 50000"/>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6" name="Rounded Rectangle 405"/>
              <p:cNvSpPr/>
              <p:nvPr/>
            </p:nvSpPr>
            <p:spPr bwMode="ltGray">
              <a:xfrm rot="3600000" flipH="1">
                <a:off x="10077042" y="3116437"/>
                <a:ext cx="155448" cy="365760"/>
              </a:xfrm>
              <a:prstGeom prst="roundRect">
                <a:avLst>
                  <a:gd name="adj" fmla="val 50000"/>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7" name="Rounded Rectangle 406"/>
              <p:cNvSpPr/>
              <p:nvPr/>
            </p:nvSpPr>
            <p:spPr bwMode="ltGray">
              <a:xfrm rot="19500000" flipV="1">
                <a:off x="10077042" y="3272899"/>
                <a:ext cx="155448" cy="457200"/>
              </a:xfrm>
              <a:prstGeom prst="roundRect">
                <a:avLst>
                  <a:gd name="adj" fmla="val 50000"/>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08" name="Group 407" descr="Stick figure of person warming up the back muscles by bending side-to-side"/>
          <p:cNvGrpSpPr/>
          <p:nvPr/>
        </p:nvGrpSpPr>
        <p:grpSpPr bwMode="ltGray">
          <a:xfrm rot="1903628" flipH="1">
            <a:off x="3690780" y="3914308"/>
            <a:ext cx="865391" cy="1097793"/>
            <a:chOff x="9971886" y="2713515"/>
            <a:chExt cx="865391" cy="1097793"/>
          </a:xfrm>
        </p:grpSpPr>
        <p:sp>
          <p:nvSpPr>
            <p:cNvPr id="409" name="Rounded Rectangle 408"/>
            <p:cNvSpPr/>
            <p:nvPr/>
          </p:nvSpPr>
          <p:spPr bwMode="ltGray">
            <a:xfrm>
              <a:off x="10220211" y="3122706"/>
              <a:ext cx="357291" cy="688602"/>
            </a:xfrm>
            <a:prstGeom prst="roundRect">
              <a:avLst>
                <a:gd name="adj" fmla="val 4733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0" name="Group 409"/>
            <p:cNvGrpSpPr/>
            <p:nvPr/>
          </p:nvGrpSpPr>
          <p:grpSpPr bwMode="ltGray">
            <a:xfrm>
              <a:off x="9971886" y="2713515"/>
              <a:ext cx="865391" cy="1016584"/>
              <a:chOff x="9971886" y="2713515"/>
              <a:chExt cx="865391" cy="1016584"/>
            </a:xfrm>
          </p:grpSpPr>
          <p:sp>
            <p:nvSpPr>
              <p:cNvPr id="411" name="Oval 410"/>
              <p:cNvSpPr>
                <a:spLocks noChangeAspect="1"/>
              </p:cNvSpPr>
              <p:nvPr/>
            </p:nvSpPr>
            <p:spPr bwMode="ltGray">
              <a:xfrm>
                <a:off x="10215977" y="2713515"/>
                <a:ext cx="365760" cy="36576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2" name="Oval 411"/>
              <p:cNvSpPr>
                <a:spLocks noChangeAspect="1"/>
              </p:cNvSpPr>
              <p:nvPr/>
            </p:nvSpPr>
            <p:spPr bwMode="ltGray">
              <a:xfrm>
                <a:off x="10323928" y="2835751"/>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3" name="Oval 412"/>
              <p:cNvSpPr>
                <a:spLocks noChangeAspect="1"/>
              </p:cNvSpPr>
              <p:nvPr/>
            </p:nvSpPr>
            <p:spPr bwMode="ltGray">
              <a:xfrm>
                <a:off x="10438226" y="2835751"/>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4" name="Rectangle 413"/>
              <p:cNvSpPr/>
              <p:nvPr/>
            </p:nvSpPr>
            <p:spPr bwMode="ltGray">
              <a:xfrm>
                <a:off x="10310978" y="2734178"/>
                <a:ext cx="186804" cy="299313"/>
              </a:xfrm>
              <a:prstGeom prst="rect">
                <a:avLst/>
              </a:prstGeom>
            </p:spPr>
            <p:txBody>
              <a:bodyPr wrap="square">
                <a:spAutoFit/>
              </a:bodyPr>
              <a:lstStyle/>
              <a:p>
                <a:pPr algn="ctr">
                  <a:lnSpc>
                    <a:spcPts val="1800"/>
                  </a:lnSpc>
                </a:pPr>
                <a:r>
                  <a:rPr lang="en-US" sz="900" i="1" dirty="0">
                    <a:solidFill>
                      <a:schemeClr val="bg1"/>
                    </a:solidFill>
                  </a:rPr>
                  <a:t>L</a:t>
                </a:r>
              </a:p>
            </p:txBody>
          </p:sp>
          <p:sp>
            <p:nvSpPr>
              <p:cNvPr id="415" name="Rounded Rectangle 414"/>
              <p:cNvSpPr/>
              <p:nvPr/>
            </p:nvSpPr>
            <p:spPr bwMode="ltGray">
              <a:xfrm rot="18000000">
                <a:off x="10576673" y="3116437"/>
                <a:ext cx="155448" cy="365760"/>
              </a:xfrm>
              <a:prstGeom prst="roundRect">
                <a:avLst>
                  <a:gd name="adj" fmla="val 50000"/>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6" name="Rounded Rectangle 415"/>
              <p:cNvSpPr/>
              <p:nvPr/>
            </p:nvSpPr>
            <p:spPr bwMode="ltGray">
              <a:xfrm rot="2100000">
                <a:off x="10607380" y="3268432"/>
                <a:ext cx="155448" cy="457200"/>
              </a:xfrm>
              <a:prstGeom prst="roundRect">
                <a:avLst>
                  <a:gd name="adj" fmla="val 50000"/>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7" name="Rounded Rectangle 416"/>
              <p:cNvSpPr/>
              <p:nvPr/>
            </p:nvSpPr>
            <p:spPr bwMode="ltGray">
              <a:xfrm rot="3600000" flipH="1">
                <a:off x="10077042" y="3116437"/>
                <a:ext cx="155448" cy="365760"/>
              </a:xfrm>
              <a:prstGeom prst="roundRect">
                <a:avLst>
                  <a:gd name="adj" fmla="val 50000"/>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8" name="Rounded Rectangle 417"/>
              <p:cNvSpPr/>
              <p:nvPr/>
            </p:nvSpPr>
            <p:spPr bwMode="ltGray">
              <a:xfrm rot="19500000" flipV="1">
                <a:off x="10077042" y="3272899"/>
                <a:ext cx="155448" cy="457200"/>
              </a:xfrm>
              <a:prstGeom prst="roundRect">
                <a:avLst>
                  <a:gd name="adj" fmla="val 50000"/>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19" name="Group 418" descr="Stick figure of person warming up the back muscles by bending side-to-side"/>
          <p:cNvGrpSpPr/>
          <p:nvPr/>
        </p:nvGrpSpPr>
        <p:grpSpPr bwMode="ltGray">
          <a:xfrm>
            <a:off x="3496490" y="3866772"/>
            <a:ext cx="865391" cy="1097793"/>
            <a:chOff x="9971886" y="2713515"/>
            <a:chExt cx="865391" cy="1097793"/>
          </a:xfrm>
        </p:grpSpPr>
        <p:sp>
          <p:nvSpPr>
            <p:cNvPr id="420" name="Rounded Rectangle 419"/>
            <p:cNvSpPr/>
            <p:nvPr/>
          </p:nvSpPr>
          <p:spPr bwMode="ltGray">
            <a:xfrm>
              <a:off x="10220211" y="3122706"/>
              <a:ext cx="357291" cy="688602"/>
            </a:xfrm>
            <a:prstGeom prst="roundRect">
              <a:avLst>
                <a:gd name="adj" fmla="val 4733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1" name="Group 420"/>
            <p:cNvGrpSpPr/>
            <p:nvPr/>
          </p:nvGrpSpPr>
          <p:grpSpPr bwMode="ltGray">
            <a:xfrm>
              <a:off x="9971886" y="2713515"/>
              <a:ext cx="865391" cy="1016584"/>
              <a:chOff x="9971886" y="2713515"/>
              <a:chExt cx="865391" cy="1016584"/>
            </a:xfrm>
          </p:grpSpPr>
          <p:sp>
            <p:nvSpPr>
              <p:cNvPr id="422" name="Oval 421"/>
              <p:cNvSpPr>
                <a:spLocks noChangeAspect="1"/>
              </p:cNvSpPr>
              <p:nvPr/>
            </p:nvSpPr>
            <p:spPr bwMode="ltGray">
              <a:xfrm>
                <a:off x="10215977" y="2713515"/>
                <a:ext cx="365760" cy="36576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3" name="Oval 422"/>
              <p:cNvSpPr>
                <a:spLocks noChangeAspect="1"/>
              </p:cNvSpPr>
              <p:nvPr/>
            </p:nvSpPr>
            <p:spPr bwMode="ltGray">
              <a:xfrm>
                <a:off x="10323928" y="2835751"/>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4" name="Oval 423"/>
              <p:cNvSpPr>
                <a:spLocks noChangeAspect="1"/>
              </p:cNvSpPr>
              <p:nvPr/>
            </p:nvSpPr>
            <p:spPr bwMode="ltGray">
              <a:xfrm>
                <a:off x="10438226" y="2835751"/>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5" name="Rectangle 424"/>
              <p:cNvSpPr/>
              <p:nvPr/>
            </p:nvSpPr>
            <p:spPr bwMode="ltGray">
              <a:xfrm>
                <a:off x="10310978" y="2734178"/>
                <a:ext cx="186804" cy="299313"/>
              </a:xfrm>
              <a:prstGeom prst="rect">
                <a:avLst/>
              </a:prstGeom>
            </p:spPr>
            <p:txBody>
              <a:bodyPr wrap="square">
                <a:spAutoFit/>
              </a:bodyPr>
              <a:lstStyle/>
              <a:p>
                <a:pPr algn="ctr">
                  <a:lnSpc>
                    <a:spcPts val="1800"/>
                  </a:lnSpc>
                </a:pPr>
                <a:r>
                  <a:rPr lang="en-US" sz="900" i="1" dirty="0">
                    <a:solidFill>
                      <a:schemeClr val="bg1"/>
                    </a:solidFill>
                  </a:rPr>
                  <a:t>L</a:t>
                </a:r>
              </a:p>
            </p:txBody>
          </p:sp>
          <p:sp>
            <p:nvSpPr>
              <p:cNvPr id="426" name="Rounded Rectangle 425"/>
              <p:cNvSpPr/>
              <p:nvPr/>
            </p:nvSpPr>
            <p:spPr bwMode="ltGray">
              <a:xfrm rot="18000000">
                <a:off x="10576673" y="3116437"/>
                <a:ext cx="155448" cy="365760"/>
              </a:xfrm>
              <a:prstGeom prst="roundRect">
                <a:avLst>
                  <a:gd name="adj" fmla="val 50000"/>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7" name="Rounded Rectangle 426"/>
              <p:cNvSpPr/>
              <p:nvPr/>
            </p:nvSpPr>
            <p:spPr bwMode="ltGray">
              <a:xfrm rot="2100000">
                <a:off x="10607380" y="3268432"/>
                <a:ext cx="155448" cy="457200"/>
              </a:xfrm>
              <a:prstGeom prst="roundRect">
                <a:avLst>
                  <a:gd name="adj" fmla="val 50000"/>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8" name="Rounded Rectangle 427"/>
              <p:cNvSpPr/>
              <p:nvPr/>
            </p:nvSpPr>
            <p:spPr bwMode="ltGray">
              <a:xfrm rot="3600000" flipH="1">
                <a:off x="10077042" y="3116437"/>
                <a:ext cx="155448" cy="365760"/>
              </a:xfrm>
              <a:prstGeom prst="roundRect">
                <a:avLst>
                  <a:gd name="adj" fmla="val 50000"/>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9" name="Rounded Rectangle 428"/>
              <p:cNvSpPr/>
              <p:nvPr/>
            </p:nvSpPr>
            <p:spPr bwMode="ltGray">
              <a:xfrm rot="19500000" flipV="1">
                <a:off x="10077042" y="3272899"/>
                <a:ext cx="155448" cy="457200"/>
              </a:xfrm>
              <a:prstGeom prst="roundRect">
                <a:avLst>
                  <a:gd name="adj" fmla="val 50000"/>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30" name="Group 429" descr="Stick figure of person warming up the back muscles by bending side-to-side"/>
          <p:cNvGrpSpPr/>
          <p:nvPr/>
        </p:nvGrpSpPr>
        <p:grpSpPr bwMode="ltGray">
          <a:xfrm>
            <a:off x="3489737" y="3861865"/>
            <a:ext cx="865391" cy="1097793"/>
            <a:chOff x="9971886" y="2713515"/>
            <a:chExt cx="865391" cy="1097793"/>
          </a:xfrm>
        </p:grpSpPr>
        <p:sp>
          <p:nvSpPr>
            <p:cNvPr id="431" name="Rounded Rectangle 430"/>
            <p:cNvSpPr/>
            <p:nvPr/>
          </p:nvSpPr>
          <p:spPr bwMode="ltGray">
            <a:xfrm>
              <a:off x="10220211" y="3122706"/>
              <a:ext cx="357291" cy="688602"/>
            </a:xfrm>
            <a:prstGeom prst="roundRect">
              <a:avLst>
                <a:gd name="adj" fmla="val 4733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2" name="Group 431"/>
            <p:cNvGrpSpPr/>
            <p:nvPr/>
          </p:nvGrpSpPr>
          <p:grpSpPr bwMode="ltGray">
            <a:xfrm>
              <a:off x="9971886" y="2713515"/>
              <a:ext cx="865391" cy="1016584"/>
              <a:chOff x="9971886" y="2713515"/>
              <a:chExt cx="865391" cy="1016584"/>
            </a:xfrm>
          </p:grpSpPr>
          <p:sp>
            <p:nvSpPr>
              <p:cNvPr id="433" name="Oval 432"/>
              <p:cNvSpPr>
                <a:spLocks noChangeAspect="1"/>
              </p:cNvSpPr>
              <p:nvPr/>
            </p:nvSpPr>
            <p:spPr bwMode="ltGray">
              <a:xfrm>
                <a:off x="10215977" y="2713515"/>
                <a:ext cx="365760" cy="36576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4" name="Oval 433"/>
              <p:cNvSpPr>
                <a:spLocks noChangeAspect="1"/>
              </p:cNvSpPr>
              <p:nvPr/>
            </p:nvSpPr>
            <p:spPr bwMode="ltGray">
              <a:xfrm>
                <a:off x="10323928" y="2835751"/>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5" name="Oval 434"/>
              <p:cNvSpPr>
                <a:spLocks noChangeAspect="1"/>
              </p:cNvSpPr>
              <p:nvPr/>
            </p:nvSpPr>
            <p:spPr bwMode="ltGray">
              <a:xfrm>
                <a:off x="10438226" y="2835751"/>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6" name="Rectangle 435"/>
              <p:cNvSpPr/>
              <p:nvPr/>
            </p:nvSpPr>
            <p:spPr bwMode="ltGray">
              <a:xfrm>
                <a:off x="10310978" y="2734178"/>
                <a:ext cx="186804" cy="299313"/>
              </a:xfrm>
              <a:prstGeom prst="rect">
                <a:avLst/>
              </a:prstGeom>
            </p:spPr>
            <p:txBody>
              <a:bodyPr wrap="square">
                <a:spAutoFit/>
              </a:bodyPr>
              <a:lstStyle/>
              <a:p>
                <a:pPr algn="ctr">
                  <a:lnSpc>
                    <a:spcPts val="1800"/>
                  </a:lnSpc>
                </a:pPr>
                <a:r>
                  <a:rPr lang="en-US" sz="900" i="1" dirty="0">
                    <a:solidFill>
                      <a:schemeClr val="bg1"/>
                    </a:solidFill>
                  </a:rPr>
                  <a:t>L</a:t>
                </a:r>
              </a:p>
            </p:txBody>
          </p:sp>
          <p:sp>
            <p:nvSpPr>
              <p:cNvPr id="437" name="Rounded Rectangle 436"/>
              <p:cNvSpPr/>
              <p:nvPr/>
            </p:nvSpPr>
            <p:spPr bwMode="ltGray">
              <a:xfrm rot="18000000">
                <a:off x="10576673" y="3116437"/>
                <a:ext cx="155448" cy="365760"/>
              </a:xfrm>
              <a:prstGeom prst="roundRect">
                <a:avLst>
                  <a:gd name="adj" fmla="val 50000"/>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8" name="Rounded Rectangle 437"/>
              <p:cNvSpPr/>
              <p:nvPr/>
            </p:nvSpPr>
            <p:spPr bwMode="ltGray">
              <a:xfrm rot="2100000">
                <a:off x="10607380" y="3268432"/>
                <a:ext cx="155448" cy="457200"/>
              </a:xfrm>
              <a:prstGeom prst="roundRect">
                <a:avLst>
                  <a:gd name="adj" fmla="val 50000"/>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9" name="Rounded Rectangle 438"/>
              <p:cNvSpPr/>
              <p:nvPr/>
            </p:nvSpPr>
            <p:spPr bwMode="ltGray">
              <a:xfrm rot="3600000" flipH="1">
                <a:off x="10077042" y="3116437"/>
                <a:ext cx="155448" cy="365760"/>
              </a:xfrm>
              <a:prstGeom prst="roundRect">
                <a:avLst>
                  <a:gd name="adj" fmla="val 50000"/>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0" name="Rounded Rectangle 439"/>
              <p:cNvSpPr/>
              <p:nvPr/>
            </p:nvSpPr>
            <p:spPr bwMode="ltGray">
              <a:xfrm rot="19500000" flipV="1">
                <a:off x="10077042" y="3272899"/>
                <a:ext cx="155448" cy="457200"/>
              </a:xfrm>
              <a:prstGeom prst="roundRect">
                <a:avLst>
                  <a:gd name="adj" fmla="val 50000"/>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1832880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
                                        </p:tgtEl>
                                        <p:attrNameLst>
                                          <p:attrName>style.visibility</p:attrName>
                                        </p:attrNameLst>
                                      </p:cBhvr>
                                      <p:to>
                                        <p:strVal val="visible"/>
                                      </p:to>
                                    </p:set>
                                  </p:childTnLst>
                                  <p:subTnLst>
                                    <p:set>
                                      <p:cBhvr override="childStyle">
                                        <p:cTn dur="1" fill="hold" display="0" masterRel="nextClick" afterEffect="1"/>
                                        <p:tgtEl>
                                          <p:spTgt spid="51"/>
                                        </p:tgtEl>
                                        <p:attrNameLst>
                                          <p:attrName>style.visibility</p:attrName>
                                        </p:attrNameLst>
                                      </p:cBhvr>
                                      <p:to>
                                        <p:strVal val="hidden"/>
                                      </p:to>
                                    </p:set>
                                  </p:subTnLst>
                                </p:cTn>
                              </p:par>
                            </p:childTnLst>
                          </p:cTn>
                        </p:par>
                        <p:par>
                          <p:cTn id="7" fill="hold">
                            <p:stCondLst>
                              <p:cond delay="0"/>
                            </p:stCondLst>
                            <p:childTnLst>
                              <p:par>
                                <p:cTn id="8" presetID="1" presetClass="entr" presetSubtype="0" fill="hold" nodeType="afterEffect">
                                  <p:stCondLst>
                                    <p:cond delay="1000"/>
                                  </p:stCondLst>
                                  <p:childTnLst>
                                    <p:set>
                                      <p:cBhvr>
                                        <p:cTn id="9" dur="1" fill="hold">
                                          <p:stCondLst>
                                            <p:cond delay="0"/>
                                          </p:stCondLst>
                                        </p:cTn>
                                        <p:tgtEl>
                                          <p:spTgt spid="58"/>
                                        </p:tgtEl>
                                        <p:attrNameLst>
                                          <p:attrName>style.visibility</p:attrName>
                                        </p:attrNameLst>
                                      </p:cBhvr>
                                      <p:to>
                                        <p:strVal val="visible"/>
                                      </p:to>
                                    </p:set>
                                  </p:childTnLst>
                                  <p:subTnLst>
                                    <p:set>
                                      <p:cBhvr override="childStyle">
                                        <p:cTn dur="1" fill="hold" display="0" masterRel="nextClick" afterEffect="1"/>
                                        <p:tgtEl>
                                          <p:spTgt spid="58"/>
                                        </p:tgtEl>
                                        <p:attrNameLst>
                                          <p:attrName>style.visibility</p:attrName>
                                        </p:attrNameLst>
                                      </p:cBhvr>
                                      <p:to>
                                        <p:strVal val="hidden"/>
                                      </p:to>
                                    </p:set>
                                  </p:subTnLst>
                                </p:cTn>
                              </p:par>
                            </p:childTnLst>
                          </p:cTn>
                        </p:par>
                        <p:par>
                          <p:cTn id="10" fill="hold">
                            <p:stCondLst>
                              <p:cond delay="1000"/>
                            </p:stCondLst>
                            <p:childTnLst>
                              <p:par>
                                <p:cTn id="11" presetID="1" presetClass="entr" presetSubtype="0" fill="hold" nodeType="afterEffect">
                                  <p:stCondLst>
                                    <p:cond delay="1000"/>
                                  </p:stCondLst>
                                  <p:childTnLst>
                                    <p:set>
                                      <p:cBhvr>
                                        <p:cTn id="12" dur="1" fill="hold">
                                          <p:stCondLst>
                                            <p:cond delay="0"/>
                                          </p:stCondLst>
                                        </p:cTn>
                                        <p:tgtEl>
                                          <p:spTgt spid="66"/>
                                        </p:tgtEl>
                                        <p:attrNameLst>
                                          <p:attrName>style.visibility</p:attrName>
                                        </p:attrNameLst>
                                      </p:cBhvr>
                                      <p:to>
                                        <p:strVal val="visible"/>
                                      </p:to>
                                    </p:set>
                                  </p:childTnLst>
                                  <p:subTnLst>
                                    <p:set>
                                      <p:cBhvr override="childStyle">
                                        <p:cTn dur="1" fill="hold" display="0" masterRel="nextClick" afterEffect="1"/>
                                        <p:tgtEl>
                                          <p:spTgt spid="66"/>
                                        </p:tgtEl>
                                        <p:attrNameLst>
                                          <p:attrName>style.visibility</p:attrName>
                                        </p:attrNameLst>
                                      </p:cBhvr>
                                      <p:to>
                                        <p:strVal val="hidden"/>
                                      </p:to>
                                    </p:set>
                                  </p:subTnLst>
                                </p:cTn>
                              </p:par>
                            </p:childTnLst>
                          </p:cTn>
                        </p:par>
                        <p:par>
                          <p:cTn id="13" fill="hold">
                            <p:stCondLst>
                              <p:cond delay="2000"/>
                            </p:stCondLst>
                            <p:childTnLst>
                              <p:par>
                                <p:cTn id="14" presetID="1" presetClass="entr" presetSubtype="0" fill="hold" nodeType="afterEffect">
                                  <p:stCondLst>
                                    <p:cond delay="1000"/>
                                  </p:stCondLst>
                                  <p:childTnLst>
                                    <p:set>
                                      <p:cBhvr>
                                        <p:cTn id="15" dur="1" fill="hold">
                                          <p:stCondLst>
                                            <p:cond delay="0"/>
                                          </p:stCondLst>
                                        </p:cTn>
                                        <p:tgtEl>
                                          <p:spTgt spid="74"/>
                                        </p:tgtEl>
                                        <p:attrNameLst>
                                          <p:attrName>style.visibility</p:attrName>
                                        </p:attrNameLst>
                                      </p:cBhvr>
                                      <p:to>
                                        <p:strVal val="visible"/>
                                      </p:to>
                                    </p:set>
                                  </p:childTnLst>
                                  <p:subTnLst>
                                    <p:set>
                                      <p:cBhvr override="childStyle">
                                        <p:cTn dur="1" fill="hold" display="0" masterRel="nextClick" afterEffect="1"/>
                                        <p:tgtEl>
                                          <p:spTgt spid="74"/>
                                        </p:tgtEl>
                                        <p:attrNameLst>
                                          <p:attrName>style.visibility</p:attrName>
                                        </p:attrNameLst>
                                      </p:cBhvr>
                                      <p:to>
                                        <p:strVal val="hidden"/>
                                      </p:to>
                                    </p:set>
                                  </p:subTnLst>
                                </p:cTn>
                              </p:par>
                            </p:childTnLst>
                          </p:cTn>
                        </p:par>
                        <p:par>
                          <p:cTn id="16" fill="hold">
                            <p:stCondLst>
                              <p:cond delay="3000"/>
                            </p:stCondLst>
                            <p:childTnLst>
                              <p:par>
                                <p:cTn id="17" presetID="1" presetClass="entr" presetSubtype="0" fill="hold" nodeType="afterEffect">
                                  <p:stCondLst>
                                    <p:cond delay="1000"/>
                                  </p:stCondLst>
                                  <p:childTnLst>
                                    <p:set>
                                      <p:cBhvr>
                                        <p:cTn id="18" dur="1" fill="hold">
                                          <p:stCondLst>
                                            <p:cond delay="0"/>
                                          </p:stCondLst>
                                        </p:cTn>
                                        <p:tgtEl>
                                          <p:spTgt spid="98"/>
                                        </p:tgtEl>
                                        <p:attrNameLst>
                                          <p:attrName>style.visibility</p:attrName>
                                        </p:attrNameLst>
                                      </p:cBhvr>
                                      <p:to>
                                        <p:strVal val="visible"/>
                                      </p:to>
                                    </p:set>
                                  </p:childTnLst>
                                  <p:subTnLst>
                                    <p:set>
                                      <p:cBhvr override="childStyle">
                                        <p:cTn dur="1" fill="hold" display="0" masterRel="nextClick" afterEffect="1"/>
                                        <p:tgtEl>
                                          <p:spTgt spid="98"/>
                                        </p:tgtEl>
                                        <p:attrNameLst>
                                          <p:attrName>style.visibility</p:attrName>
                                        </p:attrNameLst>
                                      </p:cBhvr>
                                      <p:to>
                                        <p:strVal val="hidden"/>
                                      </p:to>
                                    </p:set>
                                  </p:subTnLst>
                                </p:cTn>
                              </p:par>
                            </p:childTnLst>
                          </p:cTn>
                        </p:par>
                        <p:par>
                          <p:cTn id="19" fill="hold">
                            <p:stCondLst>
                              <p:cond delay="4000"/>
                            </p:stCondLst>
                            <p:childTnLst>
                              <p:par>
                                <p:cTn id="20" presetID="1" presetClass="entr" presetSubtype="0" fill="hold" nodeType="afterEffect">
                                  <p:stCondLst>
                                    <p:cond delay="1000"/>
                                  </p:stCondLst>
                                  <p:childTnLst>
                                    <p:set>
                                      <p:cBhvr>
                                        <p:cTn id="21" dur="1" fill="hold">
                                          <p:stCondLst>
                                            <p:cond delay="0"/>
                                          </p:stCondLst>
                                        </p:cTn>
                                        <p:tgtEl>
                                          <p:spTgt spid="90"/>
                                        </p:tgtEl>
                                        <p:attrNameLst>
                                          <p:attrName>style.visibility</p:attrName>
                                        </p:attrNameLst>
                                      </p:cBhvr>
                                      <p:to>
                                        <p:strVal val="visible"/>
                                      </p:to>
                                    </p:set>
                                  </p:childTnLst>
                                  <p:subTnLst>
                                    <p:set>
                                      <p:cBhvr override="childStyle">
                                        <p:cTn dur="1" fill="hold" display="0" masterRel="nextClick" afterEffect="1"/>
                                        <p:tgtEl>
                                          <p:spTgt spid="90"/>
                                        </p:tgtEl>
                                        <p:attrNameLst>
                                          <p:attrName>style.visibility</p:attrName>
                                        </p:attrNameLst>
                                      </p:cBhvr>
                                      <p:to>
                                        <p:strVal val="hidden"/>
                                      </p:to>
                                    </p:set>
                                  </p:subTnLst>
                                </p:cTn>
                              </p:par>
                            </p:childTnLst>
                          </p:cTn>
                        </p:par>
                        <p:par>
                          <p:cTn id="22" fill="hold">
                            <p:stCondLst>
                              <p:cond delay="5000"/>
                            </p:stCondLst>
                            <p:childTnLst>
                              <p:par>
                                <p:cTn id="23" presetID="1" presetClass="entr" presetSubtype="0" fill="hold" nodeType="afterEffect">
                                  <p:stCondLst>
                                    <p:cond delay="1000"/>
                                  </p:stCondLst>
                                  <p:childTnLst>
                                    <p:set>
                                      <p:cBhvr>
                                        <p:cTn id="24" dur="1" fill="hold">
                                          <p:stCondLst>
                                            <p:cond delay="0"/>
                                          </p:stCondLst>
                                        </p:cTn>
                                        <p:tgtEl>
                                          <p:spTgt spid="82"/>
                                        </p:tgtEl>
                                        <p:attrNameLst>
                                          <p:attrName>style.visibility</p:attrName>
                                        </p:attrNameLst>
                                      </p:cBhvr>
                                      <p:to>
                                        <p:strVal val="visible"/>
                                      </p:to>
                                    </p:set>
                                  </p:childTnLst>
                                  <p:subTnLst>
                                    <p:set>
                                      <p:cBhvr override="childStyle">
                                        <p:cTn dur="1" fill="hold" display="0" masterRel="nextClick" afterEffect="1"/>
                                        <p:tgtEl>
                                          <p:spTgt spid="82"/>
                                        </p:tgtEl>
                                        <p:attrNameLst>
                                          <p:attrName>style.visibility</p:attrName>
                                        </p:attrNameLst>
                                      </p:cBhvr>
                                      <p:to>
                                        <p:strVal val="hidden"/>
                                      </p:to>
                                    </p:set>
                                  </p:subTnLst>
                                </p:cTn>
                              </p:par>
                            </p:childTnLst>
                          </p:cTn>
                        </p:par>
                        <p:par>
                          <p:cTn id="25" fill="hold">
                            <p:stCondLst>
                              <p:cond delay="6000"/>
                            </p:stCondLst>
                            <p:childTnLst>
                              <p:par>
                                <p:cTn id="26" presetID="1" presetClass="entr" presetSubtype="0" fill="hold" nodeType="afterEffect">
                                  <p:stCondLst>
                                    <p:cond delay="1000"/>
                                  </p:stCondLst>
                                  <p:childTnLst>
                                    <p:set>
                                      <p:cBhvr>
                                        <p:cTn id="27" dur="1" fill="hold">
                                          <p:stCondLst>
                                            <p:cond delay="0"/>
                                          </p:stCondLst>
                                        </p:cTn>
                                        <p:tgtEl>
                                          <p:spTgt spid="105"/>
                                        </p:tgtEl>
                                        <p:attrNameLst>
                                          <p:attrName>style.visibility</p:attrName>
                                        </p:attrNameLst>
                                      </p:cBhvr>
                                      <p:to>
                                        <p:strVal val="visible"/>
                                      </p:to>
                                    </p:set>
                                  </p:childTnLst>
                                  <p:subTnLst>
                                    <p:set>
                                      <p:cBhvr override="childStyle">
                                        <p:cTn dur="1" fill="hold" display="0" masterRel="nextClick" afterEffect="1"/>
                                        <p:tgtEl>
                                          <p:spTgt spid="105"/>
                                        </p:tgtEl>
                                        <p:attrNameLst>
                                          <p:attrName>style.visibility</p:attrName>
                                        </p:attrNameLst>
                                      </p:cBhvr>
                                      <p:to>
                                        <p:strVal val="hidden"/>
                                      </p:to>
                                    </p:set>
                                  </p:subTnLst>
                                </p:cTn>
                              </p:par>
                            </p:childTnLst>
                          </p:cTn>
                        </p:par>
                        <p:par>
                          <p:cTn id="28" fill="hold">
                            <p:stCondLst>
                              <p:cond delay="7000"/>
                            </p:stCondLst>
                            <p:childTnLst>
                              <p:par>
                                <p:cTn id="29" presetID="1" presetClass="entr" presetSubtype="0" fill="hold" nodeType="afterEffect">
                                  <p:stCondLst>
                                    <p:cond delay="1000"/>
                                  </p:stCondLst>
                                  <p:childTnLst>
                                    <p:set>
                                      <p:cBhvr>
                                        <p:cTn id="30" dur="1" fill="hold">
                                          <p:stCondLst>
                                            <p:cond delay="0"/>
                                          </p:stCondLst>
                                        </p:cTn>
                                        <p:tgtEl>
                                          <p:spTgt spid="1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3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42"/>
                                        </p:tgtEl>
                                        <p:attrNameLst>
                                          <p:attrName>style.visibility</p:attrName>
                                        </p:attrNameLst>
                                      </p:cBhvr>
                                      <p:to>
                                        <p:strVal val="visible"/>
                                      </p:to>
                                    </p:set>
                                  </p:childTnLst>
                                  <p:subTnLst>
                                    <p:set>
                                      <p:cBhvr override="childStyle">
                                        <p:cTn dur="1" fill="hold" display="0" masterRel="nextClick" afterEffect="1"/>
                                        <p:tgtEl>
                                          <p:spTgt spid="342"/>
                                        </p:tgtEl>
                                        <p:attrNameLst>
                                          <p:attrName>style.visibility</p:attrName>
                                        </p:attrNameLst>
                                      </p:cBhvr>
                                      <p:to>
                                        <p:strVal val="hidden"/>
                                      </p:to>
                                    </p:set>
                                  </p:subTnLst>
                                </p:cTn>
                              </p:par>
                            </p:childTnLst>
                          </p:cTn>
                        </p:par>
                        <p:par>
                          <p:cTn id="37" fill="hold">
                            <p:stCondLst>
                              <p:cond delay="0"/>
                            </p:stCondLst>
                            <p:childTnLst>
                              <p:par>
                                <p:cTn id="38" presetID="1" presetClass="entr" presetSubtype="0" fill="hold" nodeType="afterEffect">
                                  <p:stCondLst>
                                    <p:cond delay="1000"/>
                                  </p:stCondLst>
                                  <p:childTnLst>
                                    <p:set>
                                      <p:cBhvr>
                                        <p:cTn id="39" dur="1" fill="hold">
                                          <p:stCondLst>
                                            <p:cond delay="0"/>
                                          </p:stCondLst>
                                        </p:cTn>
                                        <p:tgtEl>
                                          <p:spTgt spid="353"/>
                                        </p:tgtEl>
                                        <p:attrNameLst>
                                          <p:attrName>style.visibility</p:attrName>
                                        </p:attrNameLst>
                                      </p:cBhvr>
                                      <p:to>
                                        <p:strVal val="visible"/>
                                      </p:to>
                                    </p:set>
                                  </p:childTnLst>
                                  <p:subTnLst>
                                    <p:set>
                                      <p:cBhvr override="childStyle">
                                        <p:cTn dur="1" fill="hold" display="0" masterRel="nextClick" afterEffect="1"/>
                                        <p:tgtEl>
                                          <p:spTgt spid="353"/>
                                        </p:tgtEl>
                                        <p:attrNameLst>
                                          <p:attrName>style.visibility</p:attrName>
                                        </p:attrNameLst>
                                      </p:cBhvr>
                                      <p:to>
                                        <p:strVal val="hidden"/>
                                      </p:to>
                                    </p:set>
                                  </p:subTnLst>
                                </p:cTn>
                              </p:par>
                            </p:childTnLst>
                          </p:cTn>
                        </p:par>
                        <p:par>
                          <p:cTn id="40" fill="hold">
                            <p:stCondLst>
                              <p:cond delay="1000"/>
                            </p:stCondLst>
                            <p:childTnLst>
                              <p:par>
                                <p:cTn id="41" presetID="1" presetClass="entr" presetSubtype="0" fill="hold" nodeType="afterEffect">
                                  <p:stCondLst>
                                    <p:cond delay="1000"/>
                                  </p:stCondLst>
                                  <p:childTnLst>
                                    <p:set>
                                      <p:cBhvr>
                                        <p:cTn id="42" dur="1" fill="hold">
                                          <p:stCondLst>
                                            <p:cond delay="0"/>
                                          </p:stCondLst>
                                        </p:cTn>
                                        <p:tgtEl>
                                          <p:spTgt spid="375"/>
                                        </p:tgtEl>
                                        <p:attrNameLst>
                                          <p:attrName>style.visibility</p:attrName>
                                        </p:attrNameLst>
                                      </p:cBhvr>
                                      <p:to>
                                        <p:strVal val="visible"/>
                                      </p:to>
                                    </p:set>
                                  </p:childTnLst>
                                  <p:subTnLst>
                                    <p:set>
                                      <p:cBhvr override="childStyle">
                                        <p:cTn dur="1" fill="hold" display="0" masterRel="nextClick" afterEffect="1"/>
                                        <p:tgtEl>
                                          <p:spTgt spid="375"/>
                                        </p:tgtEl>
                                        <p:attrNameLst>
                                          <p:attrName>style.visibility</p:attrName>
                                        </p:attrNameLst>
                                      </p:cBhvr>
                                      <p:to>
                                        <p:strVal val="hidden"/>
                                      </p:to>
                                    </p:set>
                                  </p:subTnLst>
                                </p:cTn>
                              </p:par>
                            </p:childTnLst>
                          </p:cTn>
                        </p:par>
                        <p:par>
                          <p:cTn id="43" fill="hold">
                            <p:stCondLst>
                              <p:cond delay="2000"/>
                            </p:stCondLst>
                            <p:childTnLst>
                              <p:par>
                                <p:cTn id="44" presetID="1" presetClass="entr" presetSubtype="0" fill="hold" nodeType="afterEffect">
                                  <p:stCondLst>
                                    <p:cond delay="1000"/>
                                  </p:stCondLst>
                                  <p:childTnLst>
                                    <p:set>
                                      <p:cBhvr>
                                        <p:cTn id="45" dur="1" fill="hold">
                                          <p:stCondLst>
                                            <p:cond delay="0"/>
                                          </p:stCondLst>
                                        </p:cTn>
                                        <p:tgtEl>
                                          <p:spTgt spid="364"/>
                                        </p:tgtEl>
                                        <p:attrNameLst>
                                          <p:attrName>style.visibility</p:attrName>
                                        </p:attrNameLst>
                                      </p:cBhvr>
                                      <p:to>
                                        <p:strVal val="visible"/>
                                      </p:to>
                                    </p:set>
                                  </p:childTnLst>
                                  <p:subTnLst>
                                    <p:set>
                                      <p:cBhvr override="childStyle">
                                        <p:cTn dur="1" fill="hold" display="0" masterRel="nextClick" afterEffect="1"/>
                                        <p:tgtEl>
                                          <p:spTgt spid="364"/>
                                        </p:tgtEl>
                                        <p:attrNameLst>
                                          <p:attrName>style.visibility</p:attrName>
                                        </p:attrNameLst>
                                      </p:cBhvr>
                                      <p:to>
                                        <p:strVal val="hidden"/>
                                      </p:to>
                                    </p:set>
                                  </p:subTnLst>
                                </p:cTn>
                              </p:par>
                            </p:childTnLst>
                          </p:cTn>
                        </p:par>
                        <p:par>
                          <p:cTn id="46" fill="hold">
                            <p:stCondLst>
                              <p:cond delay="3000"/>
                            </p:stCondLst>
                            <p:childTnLst>
                              <p:par>
                                <p:cTn id="47" presetID="1" presetClass="entr" presetSubtype="0" fill="hold" nodeType="afterEffect">
                                  <p:stCondLst>
                                    <p:cond delay="1000"/>
                                  </p:stCondLst>
                                  <p:childTnLst>
                                    <p:set>
                                      <p:cBhvr>
                                        <p:cTn id="48" dur="1" fill="hold">
                                          <p:stCondLst>
                                            <p:cond delay="0"/>
                                          </p:stCondLst>
                                        </p:cTn>
                                        <p:tgtEl>
                                          <p:spTgt spid="386"/>
                                        </p:tgtEl>
                                        <p:attrNameLst>
                                          <p:attrName>style.visibility</p:attrName>
                                        </p:attrNameLst>
                                      </p:cBhvr>
                                      <p:to>
                                        <p:strVal val="visible"/>
                                      </p:to>
                                    </p:set>
                                  </p:childTnLst>
                                  <p:subTnLst>
                                    <p:set>
                                      <p:cBhvr override="childStyle">
                                        <p:cTn dur="1" fill="hold" display="0" masterRel="nextClick" afterEffect="1"/>
                                        <p:tgtEl>
                                          <p:spTgt spid="386"/>
                                        </p:tgtEl>
                                        <p:attrNameLst>
                                          <p:attrName>style.visibility</p:attrName>
                                        </p:attrNameLst>
                                      </p:cBhvr>
                                      <p:to>
                                        <p:strVal val="hidden"/>
                                      </p:to>
                                    </p:set>
                                  </p:subTnLst>
                                </p:cTn>
                              </p:par>
                            </p:childTnLst>
                          </p:cTn>
                        </p:par>
                        <p:par>
                          <p:cTn id="49" fill="hold">
                            <p:stCondLst>
                              <p:cond delay="4000"/>
                            </p:stCondLst>
                            <p:childTnLst>
                              <p:par>
                                <p:cTn id="50" presetID="1" presetClass="entr" presetSubtype="0" fill="hold" nodeType="afterEffect">
                                  <p:stCondLst>
                                    <p:cond delay="1000"/>
                                  </p:stCondLst>
                                  <p:childTnLst>
                                    <p:set>
                                      <p:cBhvr>
                                        <p:cTn id="51" dur="1" fill="hold">
                                          <p:stCondLst>
                                            <p:cond delay="0"/>
                                          </p:stCondLst>
                                        </p:cTn>
                                        <p:tgtEl>
                                          <p:spTgt spid="397"/>
                                        </p:tgtEl>
                                        <p:attrNameLst>
                                          <p:attrName>style.visibility</p:attrName>
                                        </p:attrNameLst>
                                      </p:cBhvr>
                                      <p:to>
                                        <p:strVal val="visible"/>
                                      </p:to>
                                    </p:set>
                                  </p:childTnLst>
                                  <p:subTnLst>
                                    <p:set>
                                      <p:cBhvr override="childStyle">
                                        <p:cTn dur="1" fill="hold" display="0" masterRel="nextClick" afterEffect="1"/>
                                        <p:tgtEl>
                                          <p:spTgt spid="397"/>
                                        </p:tgtEl>
                                        <p:attrNameLst>
                                          <p:attrName>style.visibility</p:attrName>
                                        </p:attrNameLst>
                                      </p:cBhvr>
                                      <p:to>
                                        <p:strVal val="hidden"/>
                                      </p:to>
                                    </p:set>
                                  </p:subTnLst>
                                </p:cTn>
                              </p:par>
                            </p:childTnLst>
                          </p:cTn>
                        </p:par>
                        <p:par>
                          <p:cTn id="52" fill="hold">
                            <p:stCondLst>
                              <p:cond delay="5000"/>
                            </p:stCondLst>
                            <p:childTnLst>
                              <p:par>
                                <p:cTn id="53" presetID="1" presetClass="entr" presetSubtype="0" fill="hold" nodeType="afterEffect">
                                  <p:stCondLst>
                                    <p:cond delay="1000"/>
                                  </p:stCondLst>
                                  <p:childTnLst>
                                    <p:set>
                                      <p:cBhvr>
                                        <p:cTn id="54" dur="1" fill="hold">
                                          <p:stCondLst>
                                            <p:cond delay="0"/>
                                          </p:stCondLst>
                                        </p:cTn>
                                        <p:tgtEl>
                                          <p:spTgt spid="419"/>
                                        </p:tgtEl>
                                        <p:attrNameLst>
                                          <p:attrName>style.visibility</p:attrName>
                                        </p:attrNameLst>
                                      </p:cBhvr>
                                      <p:to>
                                        <p:strVal val="visible"/>
                                      </p:to>
                                    </p:set>
                                  </p:childTnLst>
                                  <p:subTnLst>
                                    <p:set>
                                      <p:cBhvr override="childStyle">
                                        <p:cTn dur="1" fill="hold" display="0" masterRel="nextClick" afterEffect="1"/>
                                        <p:tgtEl>
                                          <p:spTgt spid="419"/>
                                        </p:tgtEl>
                                        <p:attrNameLst>
                                          <p:attrName>style.visibility</p:attrName>
                                        </p:attrNameLst>
                                      </p:cBhvr>
                                      <p:to>
                                        <p:strVal val="hidden"/>
                                      </p:to>
                                    </p:set>
                                  </p:subTnLst>
                                </p:cTn>
                              </p:par>
                            </p:childTnLst>
                          </p:cTn>
                        </p:par>
                        <p:par>
                          <p:cTn id="55" fill="hold">
                            <p:stCondLst>
                              <p:cond delay="6000"/>
                            </p:stCondLst>
                            <p:childTnLst>
                              <p:par>
                                <p:cTn id="56" presetID="1" presetClass="entr" presetSubtype="0" fill="hold" nodeType="afterEffect">
                                  <p:stCondLst>
                                    <p:cond delay="1000"/>
                                  </p:stCondLst>
                                  <p:childTnLst>
                                    <p:set>
                                      <p:cBhvr>
                                        <p:cTn id="57" dur="1" fill="hold">
                                          <p:stCondLst>
                                            <p:cond delay="0"/>
                                          </p:stCondLst>
                                        </p:cTn>
                                        <p:tgtEl>
                                          <p:spTgt spid="408"/>
                                        </p:tgtEl>
                                        <p:attrNameLst>
                                          <p:attrName>style.visibility</p:attrName>
                                        </p:attrNameLst>
                                      </p:cBhvr>
                                      <p:to>
                                        <p:strVal val="visible"/>
                                      </p:to>
                                    </p:set>
                                  </p:childTnLst>
                                  <p:subTnLst>
                                    <p:set>
                                      <p:cBhvr override="childStyle">
                                        <p:cTn dur="1" fill="hold" display="0" masterRel="nextClick" afterEffect="1"/>
                                        <p:tgtEl>
                                          <p:spTgt spid="408"/>
                                        </p:tgtEl>
                                        <p:attrNameLst>
                                          <p:attrName>style.visibility</p:attrName>
                                        </p:attrNameLst>
                                      </p:cBhvr>
                                      <p:to>
                                        <p:strVal val="hidden"/>
                                      </p:to>
                                    </p:set>
                                  </p:subTnLst>
                                </p:cTn>
                              </p:par>
                            </p:childTnLst>
                          </p:cTn>
                        </p:par>
                        <p:par>
                          <p:cTn id="58" fill="hold">
                            <p:stCondLst>
                              <p:cond delay="7000"/>
                            </p:stCondLst>
                            <p:childTnLst>
                              <p:par>
                                <p:cTn id="59" presetID="1" presetClass="entr" presetSubtype="0" fill="hold" nodeType="afterEffect">
                                  <p:stCondLst>
                                    <p:cond delay="1000"/>
                                  </p:stCondLst>
                                  <p:childTnLst>
                                    <p:set>
                                      <p:cBhvr>
                                        <p:cTn id="60" dur="1" fill="hold">
                                          <p:stCondLst>
                                            <p:cond delay="0"/>
                                          </p:stCondLst>
                                        </p:cTn>
                                        <p:tgtEl>
                                          <p:spTgt spid="43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260"/>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265"/>
                                        </p:tgtEl>
                                        <p:attrNameLst>
                                          <p:attrName>style.visibility</p:attrName>
                                        </p:attrNameLst>
                                      </p:cBhvr>
                                      <p:to>
                                        <p:strVal val="visible"/>
                                      </p:to>
                                    </p:set>
                                  </p:childTnLst>
                                  <p:subTnLst>
                                    <p:set>
                                      <p:cBhvr override="childStyle">
                                        <p:cTn dur="1" fill="hold" display="0" masterRel="nextClick" afterEffect="1"/>
                                        <p:tgtEl>
                                          <p:spTgt spid="265"/>
                                        </p:tgtEl>
                                        <p:attrNameLst>
                                          <p:attrName>style.visibility</p:attrName>
                                        </p:attrNameLst>
                                      </p:cBhvr>
                                      <p:to>
                                        <p:strVal val="hidden"/>
                                      </p:to>
                                    </p:set>
                                  </p:subTnLst>
                                </p:cTn>
                              </p:par>
                            </p:childTnLst>
                          </p:cTn>
                        </p:par>
                        <p:par>
                          <p:cTn id="67" fill="hold">
                            <p:stCondLst>
                              <p:cond delay="0"/>
                            </p:stCondLst>
                            <p:childTnLst>
                              <p:par>
                                <p:cTn id="68" presetID="1" presetClass="entr" presetSubtype="0" fill="hold" nodeType="afterEffect">
                                  <p:stCondLst>
                                    <p:cond delay="1000"/>
                                  </p:stCondLst>
                                  <p:childTnLst>
                                    <p:set>
                                      <p:cBhvr>
                                        <p:cTn id="69" dur="1" fill="hold">
                                          <p:stCondLst>
                                            <p:cond delay="0"/>
                                          </p:stCondLst>
                                        </p:cTn>
                                        <p:tgtEl>
                                          <p:spTgt spid="268"/>
                                        </p:tgtEl>
                                        <p:attrNameLst>
                                          <p:attrName>style.visibility</p:attrName>
                                        </p:attrNameLst>
                                      </p:cBhvr>
                                      <p:to>
                                        <p:strVal val="visible"/>
                                      </p:to>
                                    </p:set>
                                  </p:childTnLst>
                                  <p:subTnLst>
                                    <p:set>
                                      <p:cBhvr override="childStyle">
                                        <p:cTn dur="1" fill="hold" display="0" masterRel="nextClick" afterEffect="1"/>
                                        <p:tgtEl>
                                          <p:spTgt spid="268"/>
                                        </p:tgtEl>
                                        <p:attrNameLst>
                                          <p:attrName>style.visibility</p:attrName>
                                        </p:attrNameLst>
                                      </p:cBhvr>
                                      <p:to>
                                        <p:strVal val="hidden"/>
                                      </p:to>
                                    </p:set>
                                  </p:subTnLst>
                                </p:cTn>
                              </p:par>
                            </p:childTnLst>
                          </p:cTn>
                        </p:par>
                        <p:par>
                          <p:cTn id="70" fill="hold">
                            <p:stCondLst>
                              <p:cond delay="1000"/>
                            </p:stCondLst>
                            <p:childTnLst>
                              <p:par>
                                <p:cTn id="71" presetID="1" presetClass="entr" presetSubtype="0" fill="hold" nodeType="afterEffect">
                                  <p:stCondLst>
                                    <p:cond delay="1000"/>
                                  </p:stCondLst>
                                  <p:childTnLst>
                                    <p:set>
                                      <p:cBhvr>
                                        <p:cTn id="72" dur="1" fill="hold">
                                          <p:stCondLst>
                                            <p:cond delay="0"/>
                                          </p:stCondLst>
                                        </p:cTn>
                                        <p:tgtEl>
                                          <p:spTgt spid="271"/>
                                        </p:tgtEl>
                                        <p:attrNameLst>
                                          <p:attrName>style.visibility</p:attrName>
                                        </p:attrNameLst>
                                      </p:cBhvr>
                                      <p:to>
                                        <p:strVal val="visible"/>
                                      </p:to>
                                    </p:set>
                                  </p:childTnLst>
                                  <p:subTnLst>
                                    <p:set>
                                      <p:cBhvr override="childStyle">
                                        <p:cTn dur="1" fill="hold" display="0" masterRel="nextClick" afterEffect="1"/>
                                        <p:tgtEl>
                                          <p:spTgt spid="271"/>
                                        </p:tgtEl>
                                        <p:attrNameLst>
                                          <p:attrName>style.visibility</p:attrName>
                                        </p:attrNameLst>
                                      </p:cBhvr>
                                      <p:to>
                                        <p:strVal val="hidden"/>
                                      </p:to>
                                    </p:set>
                                  </p:subTnLst>
                                </p:cTn>
                              </p:par>
                            </p:childTnLst>
                          </p:cTn>
                        </p:par>
                        <p:par>
                          <p:cTn id="73" fill="hold">
                            <p:stCondLst>
                              <p:cond delay="2000"/>
                            </p:stCondLst>
                            <p:childTnLst>
                              <p:par>
                                <p:cTn id="74" presetID="1" presetClass="entr" presetSubtype="0" fill="hold" nodeType="afterEffect">
                                  <p:stCondLst>
                                    <p:cond delay="1000"/>
                                  </p:stCondLst>
                                  <p:childTnLst>
                                    <p:set>
                                      <p:cBhvr>
                                        <p:cTn id="75" dur="1" fill="hold">
                                          <p:stCondLst>
                                            <p:cond delay="0"/>
                                          </p:stCondLst>
                                        </p:cTn>
                                        <p:tgtEl>
                                          <p:spTgt spid="274"/>
                                        </p:tgtEl>
                                        <p:attrNameLst>
                                          <p:attrName>style.visibility</p:attrName>
                                        </p:attrNameLst>
                                      </p:cBhvr>
                                      <p:to>
                                        <p:strVal val="visible"/>
                                      </p:to>
                                    </p:set>
                                  </p:childTnLst>
                                  <p:subTnLst>
                                    <p:set>
                                      <p:cBhvr override="childStyle">
                                        <p:cTn dur="1" fill="hold" display="0" masterRel="nextClick" afterEffect="1"/>
                                        <p:tgtEl>
                                          <p:spTgt spid="274"/>
                                        </p:tgtEl>
                                        <p:attrNameLst>
                                          <p:attrName>style.visibility</p:attrName>
                                        </p:attrNameLst>
                                      </p:cBhvr>
                                      <p:to>
                                        <p:strVal val="hidden"/>
                                      </p:to>
                                    </p:set>
                                  </p:subTnLst>
                                </p:cTn>
                              </p:par>
                            </p:childTnLst>
                          </p:cTn>
                        </p:par>
                        <p:par>
                          <p:cTn id="76" fill="hold">
                            <p:stCondLst>
                              <p:cond delay="3000"/>
                            </p:stCondLst>
                            <p:childTnLst>
                              <p:par>
                                <p:cTn id="77" presetID="1" presetClass="entr" presetSubtype="0" fill="hold" nodeType="afterEffect">
                                  <p:stCondLst>
                                    <p:cond delay="1000"/>
                                  </p:stCondLst>
                                  <p:childTnLst>
                                    <p:set>
                                      <p:cBhvr>
                                        <p:cTn id="78" dur="1" fill="hold">
                                          <p:stCondLst>
                                            <p:cond delay="0"/>
                                          </p:stCondLst>
                                        </p:cTn>
                                        <p:tgtEl>
                                          <p:spTgt spid="277"/>
                                        </p:tgtEl>
                                        <p:attrNameLst>
                                          <p:attrName>style.visibility</p:attrName>
                                        </p:attrNameLst>
                                      </p:cBhvr>
                                      <p:to>
                                        <p:strVal val="visible"/>
                                      </p:to>
                                    </p:set>
                                  </p:childTnLst>
                                  <p:subTnLst>
                                    <p:set>
                                      <p:cBhvr override="childStyle">
                                        <p:cTn dur="1" fill="hold" display="0" masterRel="nextClick" afterEffect="1"/>
                                        <p:tgtEl>
                                          <p:spTgt spid="277"/>
                                        </p:tgtEl>
                                        <p:attrNameLst>
                                          <p:attrName>style.visibility</p:attrName>
                                        </p:attrNameLst>
                                      </p:cBhvr>
                                      <p:to>
                                        <p:strVal val="hidden"/>
                                      </p:to>
                                    </p:set>
                                  </p:subTnLst>
                                </p:cTn>
                              </p:par>
                            </p:childTnLst>
                          </p:cTn>
                        </p:par>
                        <p:par>
                          <p:cTn id="79" fill="hold">
                            <p:stCondLst>
                              <p:cond delay="4000"/>
                            </p:stCondLst>
                            <p:childTnLst>
                              <p:par>
                                <p:cTn id="80" presetID="1" presetClass="entr" presetSubtype="0" fill="hold" nodeType="afterEffect">
                                  <p:stCondLst>
                                    <p:cond delay="1000"/>
                                  </p:stCondLst>
                                  <p:childTnLst>
                                    <p:set>
                                      <p:cBhvr>
                                        <p:cTn id="81" dur="1" fill="hold">
                                          <p:stCondLst>
                                            <p:cond delay="0"/>
                                          </p:stCondLst>
                                        </p:cTn>
                                        <p:tgtEl>
                                          <p:spTgt spid="280"/>
                                        </p:tgtEl>
                                        <p:attrNameLst>
                                          <p:attrName>style.visibility</p:attrName>
                                        </p:attrNameLst>
                                      </p:cBhvr>
                                      <p:to>
                                        <p:strVal val="visible"/>
                                      </p:to>
                                    </p:set>
                                  </p:childTnLst>
                                  <p:subTnLst>
                                    <p:set>
                                      <p:cBhvr override="childStyle">
                                        <p:cTn dur="1" fill="hold" display="0" masterRel="nextClick" afterEffect="1"/>
                                        <p:tgtEl>
                                          <p:spTgt spid="280"/>
                                        </p:tgtEl>
                                        <p:attrNameLst>
                                          <p:attrName>style.visibility</p:attrName>
                                        </p:attrNameLst>
                                      </p:cBhvr>
                                      <p:to>
                                        <p:strVal val="hidden"/>
                                      </p:to>
                                    </p:set>
                                  </p:subTnLst>
                                </p:cTn>
                              </p:par>
                            </p:childTnLst>
                          </p:cTn>
                        </p:par>
                        <p:par>
                          <p:cTn id="82" fill="hold">
                            <p:stCondLst>
                              <p:cond delay="5000"/>
                            </p:stCondLst>
                            <p:childTnLst>
                              <p:par>
                                <p:cTn id="83" presetID="1" presetClass="entr" presetSubtype="0" fill="hold" nodeType="afterEffect">
                                  <p:stCondLst>
                                    <p:cond delay="1000"/>
                                  </p:stCondLst>
                                  <p:childTnLst>
                                    <p:set>
                                      <p:cBhvr>
                                        <p:cTn id="84" dur="1" fill="hold">
                                          <p:stCondLst>
                                            <p:cond delay="0"/>
                                          </p:stCondLst>
                                        </p:cTn>
                                        <p:tgtEl>
                                          <p:spTgt spid="283"/>
                                        </p:tgtEl>
                                        <p:attrNameLst>
                                          <p:attrName>style.visibility</p:attrName>
                                        </p:attrNameLst>
                                      </p:cBhvr>
                                      <p:to>
                                        <p:strVal val="visible"/>
                                      </p:to>
                                    </p:set>
                                  </p:childTnLst>
                                  <p:subTnLst>
                                    <p:set>
                                      <p:cBhvr override="childStyle">
                                        <p:cTn dur="1" fill="hold" display="0" masterRel="nextClick" afterEffect="1"/>
                                        <p:tgtEl>
                                          <p:spTgt spid="283"/>
                                        </p:tgtEl>
                                        <p:attrNameLst>
                                          <p:attrName>style.visibility</p:attrName>
                                        </p:attrNameLst>
                                      </p:cBhvr>
                                      <p:to>
                                        <p:strVal val="hidden"/>
                                      </p:to>
                                    </p:set>
                                  </p:subTnLst>
                                </p:cTn>
                              </p:par>
                            </p:childTnLst>
                          </p:cTn>
                        </p:par>
                        <p:par>
                          <p:cTn id="85" fill="hold">
                            <p:stCondLst>
                              <p:cond delay="6000"/>
                            </p:stCondLst>
                            <p:childTnLst>
                              <p:par>
                                <p:cTn id="86" presetID="1" presetClass="entr" presetSubtype="0" fill="hold" nodeType="afterEffect">
                                  <p:stCondLst>
                                    <p:cond delay="1000"/>
                                  </p:stCondLst>
                                  <p:childTnLst>
                                    <p:set>
                                      <p:cBhvr>
                                        <p:cTn id="87" dur="1" fill="hold">
                                          <p:stCondLst>
                                            <p:cond delay="0"/>
                                          </p:stCondLst>
                                        </p:cTn>
                                        <p:tgtEl>
                                          <p:spTgt spid="286"/>
                                        </p:tgtEl>
                                        <p:attrNameLst>
                                          <p:attrName>style.visibility</p:attrName>
                                        </p:attrNameLst>
                                      </p:cBhvr>
                                      <p:to>
                                        <p:strVal val="visible"/>
                                      </p:to>
                                    </p:set>
                                  </p:childTnLst>
                                  <p:subTnLst>
                                    <p:set>
                                      <p:cBhvr override="childStyle">
                                        <p:cTn dur="1" fill="hold" display="0" masterRel="nextClick" afterEffect="1"/>
                                        <p:tgtEl>
                                          <p:spTgt spid="286"/>
                                        </p:tgtEl>
                                        <p:attrNameLst>
                                          <p:attrName>style.visibility</p:attrName>
                                        </p:attrNameLst>
                                      </p:cBhvr>
                                      <p:to>
                                        <p:strVal val="hidden"/>
                                      </p:to>
                                    </p:set>
                                  </p:subTnLst>
                                </p:cTn>
                              </p:par>
                            </p:childTnLst>
                          </p:cTn>
                        </p:par>
                        <p:par>
                          <p:cTn id="88" fill="hold">
                            <p:stCondLst>
                              <p:cond delay="7000"/>
                            </p:stCondLst>
                            <p:childTnLst>
                              <p:par>
                                <p:cTn id="89" presetID="1" presetClass="entr" presetSubtype="0" fill="hold" nodeType="afterEffect">
                                  <p:stCondLst>
                                    <p:cond delay="1000"/>
                                  </p:stCondLst>
                                  <p:childTnLst>
                                    <p:set>
                                      <p:cBhvr>
                                        <p:cTn id="90" dur="1" fill="hold">
                                          <p:stCondLst>
                                            <p:cond delay="0"/>
                                          </p:stCondLst>
                                        </p:cTn>
                                        <p:tgtEl>
                                          <p:spTgt spid="289"/>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294"/>
                                        </p:tgtEl>
                                        <p:attrNameLst>
                                          <p:attrName>style.visibility</p:attrName>
                                        </p:attrNameLst>
                                      </p:cBhvr>
                                      <p:to>
                                        <p:strVal val="visible"/>
                                      </p:to>
                                    </p:set>
                                  </p:childTnLst>
                                  <p:subTnLst>
                                    <p:set>
                                      <p:cBhvr override="childStyle">
                                        <p:cTn dur="1" fill="hold" display="0" masterRel="nextClick" afterEffect="1"/>
                                        <p:tgtEl>
                                          <p:spTgt spid="294"/>
                                        </p:tgtEl>
                                        <p:attrNameLst>
                                          <p:attrName>style.visibility</p:attrName>
                                        </p:attrNameLst>
                                      </p:cBhvr>
                                      <p:to>
                                        <p:strVal val="hidden"/>
                                      </p:to>
                                    </p:set>
                                  </p:subTnLst>
                                </p:cTn>
                              </p:par>
                            </p:childTnLst>
                          </p:cTn>
                        </p:par>
                        <p:par>
                          <p:cTn id="95" fill="hold">
                            <p:stCondLst>
                              <p:cond delay="0"/>
                            </p:stCondLst>
                            <p:childTnLst>
                              <p:par>
                                <p:cTn id="96" presetID="1" presetClass="entr" presetSubtype="0" fill="hold" nodeType="afterEffect">
                                  <p:stCondLst>
                                    <p:cond delay="1000"/>
                                  </p:stCondLst>
                                  <p:childTnLst>
                                    <p:set>
                                      <p:cBhvr>
                                        <p:cTn id="97" dur="1" fill="hold">
                                          <p:stCondLst>
                                            <p:cond delay="0"/>
                                          </p:stCondLst>
                                        </p:cTn>
                                        <p:tgtEl>
                                          <p:spTgt spid="295"/>
                                        </p:tgtEl>
                                        <p:attrNameLst>
                                          <p:attrName>style.visibility</p:attrName>
                                        </p:attrNameLst>
                                      </p:cBhvr>
                                      <p:to>
                                        <p:strVal val="visible"/>
                                      </p:to>
                                    </p:set>
                                  </p:childTnLst>
                                  <p:subTnLst>
                                    <p:set>
                                      <p:cBhvr override="childStyle">
                                        <p:cTn dur="1" fill="hold" display="0" masterRel="nextClick" afterEffect="1"/>
                                        <p:tgtEl>
                                          <p:spTgt spid="295"/>
                                        </p:tgtEl>
                                        <p:attrNameLst>
                                          <p:attrName>style.visibility</p:attrName>
                                        </p:attrNameLst>
                                      </p:cBhvr>
                                      <p:to>
                                        <p:strVal val="hidden"/>
                                      </p:to>
                                    </p:set>
                                  </p:subTnLst>
                                </p:cTn>
                              </p:par>
                            </p:childTnLst>
                          </p:cTn>
                        </p:par>
                        <p:par>
                          <p:cTn id="98" fill="hold">
                            <p:stCondLst>
                              <p:cond delay="1000"/>
                            </p:stCondLst>
                            <p:childTnLst>
                              <p:par>
                                <p:cTn id="99" presetID="1" presetClass="entr" presetSubtype="0" fill="hold" nodeType="afterEffect">
                                  <p:stCondLst>
                                    <p:cond delay="1000"/>
                                  </p:stCondLst>
                                  <p:childTnLst>
                                    <p:set>
                                      <p:cBhvr>
                                        <p:cTn id="100" dur="1" fill="hold">
                                          <p:stCondLst>
                                            <p:cond delay="0"/>
                                          </p:stCondLst>
                                        </p:cTn>
                                        <p:tgtEl>
                                          <p:spTgt spid="293"/>
                                        </p:tgtEl>
                                        <p:attrNameLst>
                                          <p:attrName>style.visibility</p:attrName>
                                        </p:attrNameLst>
                                      </p:cBhvr>
                                      <p:to>
                                        <p:strVal val="visible"/>
                                      </p:to>
                                    </p:set>
                                  </p:childTnLst>
                                  <p:subTnLst>
                                    <p:set>
                                      <p:cBhvr override="childStyle">
                                        <p:cTn dur="1" fill="hold" display="0" masterRel="nextClick" afterEffect="1"/>
                                        <p:tgtEl>
                                          <p:spTgt spid="293"/>
                                        </p:tgtEl>
                                        <p:attrNameLst>
                                          <p:attrName>style.visibility</p:attrName>
                                        </p:attrNameLst>
                                      </p:cBhvr>
                                      <p:to>
                                        <p:strVal val="hidden"/>
                                      </p:to>
                                    </p:set>
                                  </p:subTnLst>
                                </p:cTn>
                              </p:par>
                            </p:childTnLst>
                          </p:cTn>
                        </p:par>
                        <p:par>
                          <p:cTn id="101" fill="hold">
                            <p:stCondLst>
                              <p:cond delay="2000"/>
                            </p:stCondLst>
                            <p:childTnLst>
                              <p:par>
                                <p:cTn id="102" presetID="1" presetClass="entr" presetSubtype="0" fill="hold" nodeType="afterEffect">
                                  <p:stCondLst>
                                    <p:cond delay="1000"/>
                                  </p:stCondLst>
                                  <p:childTnLst>
                                    <p:set>
                                      <p:cBhvr>
                                        <p:cTn id="103" dur="1" fill="hold">
                                          <p:stCondLst>
                                            <p:cond delay="0"/>
                                          </p:stCondLst>
                                        </p:cTn>
                                        <p:tgtEl>
                                          <p:spTgt spid="297"/>
                                        </p:tgtEl>
                                        <p:attrNameLst>
                                          <p:attrName>style.visibility</p:attrName>
                                        </p:attrNameLst>
                                      </p:cBhvr>
                                      <p:to>
                                        <p:strVal val="visible"/>
                                      </p:to>
                                    </p:set>
                                  </p:childTnLst>
                                  <p:subTnLst>
                                    <p:set>
                                      <p:cBhvr override="childStyle">
                                        <p:cTn dur="1" fill="hold" display="0" masterRel="nextClick" afterEffect="1"/>
                                        <p:tgtEl>
                                          <p:spTgt spid="297"/>
                                        </p:tgtEl>
                                        <p:attrNameLst>
                                          <p:attrName>style.visibility</p:attrName>
                                        </p:attrNameLst>
                                      </p:cBhvr>
                                      <p:to>
                                        <p:strVal val="hidden"/>
                                      </p:to>
                                    </p:set>
                                  </p:subTnLst>
                                </p:cTn>
                              </p:par>
                            </p:childTnLst>
                          </p:cTn>
                        </p:par>
                        <p:par>
                          <p:cTn id="104" fill="hold">
                            <p:stCondLst>
                              <p:cond delay="3000"/>
                            </p:stCondLst>
                            <p:childTnLst>
                              <p:par>
                                <p:cTn id="105" presetID="1" presetClass="entr" presetSubtype="0" fill="hold" nodeType="afterEffect">
                                  <p:stCondLst>
                                    <p:cond delay="1000"/>
                                  </p:stCondLst>
                                  <p:childTnLst>
                                    <p:set>
                                      <p:cBhvr>
                                        <p:cTn id="106" dur="1" fill="hold">
                                          <p:stCondLst>
                                            <p:cond delay="0"/>
                                          </p:stCondLst>
                                        </p:cTn>
                                        <p:tgtEl>
                                          <p:spTgt spid="296"/>
                                        </p:tgtEl>
                                        <p:attrNameLst>
                                          <p:attrName>style.visibility</p:attrName>
                                        </p:attrNameLst>
                                      </p:cBhvr>
                                      <p:to>
                                        <p:strVal val="visible"/>
                                      </p:to>
                                    </p:set>
                                  </p:childTnLst>
                                  <p:subTnLst>
                                    <p:set>
                                      <p:cBhvr override="childStyle">
                                        <p:cTn dur="1" fill="hold" display="0" masterRel="nextClick" afterEffect="1"/>
                                        <p:tgtEl>
                                          <p:spTgt spid="296"/>
                                        </p:tgtEl>
                                        <p:attrNameLst>
                                          <p:attrName>style.visibility</p:attrName>
                                        </p:attrNameLst>
                                      </p:cBhvr>
                                      <p:to>
                                        <p:strVal val="hidden"/>
                                      </p:to>
                                    </p:set>
                                  </p:subTnLst>
                                </p:cTn>
                              </p:par>
                            </p:childTnLst>
                          </p:cTn>
                        </p:par>
                        <p:par>
                          <p:cTn id="107" fill="hold">
                            <p:stCondLst>
                              <p:cond delay="4000"/>
                            </p:stCondLst>
                            <p:childTnLst>
                              <p:par>
                                <p:cTn id="108" presetID="1" presetClass="entr" presetSubtype="0" fill="hold" nodeType="afterEffect">
                                  <p:stCondLst>
                                    <p:cond delay="1000"/>
                                  </p:stCondLst>
                                  <p:childTnLst>
                                    <p:set>
                                      <p:cBhvr>
                                        <p:cTn id="109" dur="1" fill="hold">
                                          <p:stCondLst>
                                            <p:cond delay="0"/>
                                          </p:stCondLst>
                                        </p:cTn>
                                        <p:tgtEl>
                                          <p:spTgt spid="292"/>
                                        </p:tgtEl>
                                        <p:attrNameLst>
                                          <p:attrName>style.visibility</p:attrName>
                                        </p:attrNameLst>
                                      </p:cBhvr>
                                      <p:to>
                                        <p:strVal val="visible"/>
                                      </p:to>
                                    </p:set>
                                  </p:childTnLst>
                                  <p:subTnLst>
                                    <p:set>
                                      <p:cBhvr override="childStyle">
                                        <p:cTn dur="1" fill="hold" display="0" masterRel="nextClick" afterEffect="1"/>
                                        <p:tgtEl>
                                          <p:spTgt spid="292"/>
                                        </p:tgtEl>
                                        <p:attrNameLst>
                                          <p:attrName>style.visibility</p:attrName>
                                        </p:attrNameLst>
                                      </p:cBhvr>
                                      <p:to>
                                        <p:strVal val="hidden"/>
                                      </p:to>
                                    </p:set>
                                  </p:subTnLst>
                                </p:cTn>
                              </p:par>
                            </p:childTnLst>
                          </p:cTn>
                        </p:par>
                        <p:par>
                          <p:cTn id="110" fill="hold">
                            <p:stCondLst>
                              <p:cond delay="5000"/>
                            </p:stCondLst>
                            <p:childTnLst>
                              <p:par>
                                <p:cTn id="111" presetID="1" presetClass="entr" presetSubtype="0" fill="hold" nodeType="afterEffect">
                                  <p:stCondLst>
                                    <p:cond delay="1000"/>
                                  </p:stCondLst>
                                  <p:childTnLst>
                                    <p:set>
                                      <p:cBhvr>
                                        <p:cTn id="112" dur="1" fill="hold">
                                          <p:stCondLst>
                                            <p:cond delay="0"/>
                                          </p:stCondLst>
                                        </p:cTn>
                                        <p:tgtEl>
                                          <p:spTgt spid="298"/>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nodeType="clickEffect">
                                  <p:stCondLst>
                                    <p:cond delay="0"/>
                                  </p:stCondLst>
                                  <p:childTnLst>
                                    <p:set>
                                      <p:cBhvr>
                                        <p:cTn id="116" dur="1" fill="hold">
                                          <p:stCondLst>
                                            <p:cond delay="0"/>
                                          </p:stCondLst>
                                        </p:cTn>
                                        <p:tgtEl>
                                          <p:spTgt spid="301"/>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299"/>
                                        </p:tgtEl>
                                        <p:attrNameLst>
                                          <p:attrName>style.visibility</p:attrName>
                                        </p:attrNameLst>
                                      </p:cBhvr>
                                      <p:to>
                                        <p:strVal val="visible"/>
                                      </p:to>
                                    </p:set>
                                  </p:childTnLst>
                                  <p:subTnLst>
                                    <p:set>
                                      <p:cBhvr override="childStyle">
                                        <p:cTn dur="1" fill="hold" display="0" masterRel="nextClick" afterEffect="1"/>
                                        <p:tgtEl>
                                          <p:spTgt spid="299"/>
                                        </p:tgtEl>
                                        <p:attrNameLst>
                                          <p:attrName>style.visibility</p:attrName>
                                        </p:attrNameLst>
                                      </p:cBhvr>
                                      <p:to>
                                        <p:strVal val="hidden"/>
                                      </p:to>
                                    </p:set>
                                  </p:subTnLst>
                                </p:cTn>
                              </p:par>
                              <p:par>
                                <p:cTn id="119" presetID="1" presetClass="entr" presetSubtype="0" fill="hold" grpId="0" nodeType="withEffect">
                                  <p:stCondLst>
                                    <p:cond delay="0"/>
                                  </p:stCondLst>
                                  <p:childTnLst>
                                    <p:set>
                                      <p:cBhvr>
                                        <p:cTn id="120" dur="1" fill="hold">
                                          <p:stCondLst>
                                            <p:cond delay="0"/>
                                          </p:stCondLst>
                                        </p:cTn>
                                        <p:tgtEl>
                                          <p:spTgt spid="300"/>
                                        </p:tgtEl>
                                        <p:attrNameLst>
                                          <p:attrName>style.visibility</p:attrName>
                                        </p:attrNameLst>
                                      </p:cBhvr>
                                      <p:to>
                                        <p:strVal val="visible"/>
                                      </p:to>
                                    </p:set>
                                  </p:childTnLst>
                                  <p:subTnLst>
                                    <p:set>
                                      <p:cBhvr override="childStyle">
                                        <p:cTn dur="1" fill="hold" display="0" masterRel="nextClick" afterEffect="1"/>
                                        <p:tgtEl>
                                          <p:spTgt spid="300"/>
                                        </p:tgtEl>
                                        <p:attrNameLst>
                                          <p:attrName>style.visibility</p:attrName>
                                        </p:attrNameLst>
                                      </p:cBhvr>
                                      <p:to>
                                        <p:strVal val="hidden"/>
                                      </p:to>
                                    </p:set>
                                  </p:subTnLst>
                                </p:cTn>
                              </p:par>
                            </p:childTnLst>
                          </p:cTn>
                        </p:par>
                        <p:par>
                          <p:cTn id="121" fill="hold">
                            <p:stCondLst>
                              <p:cond delay="0"/>
                            </p:stCondLst>
                            <p:childTnLst>
                              <p:par>
                                <p:cTn id="122" presetID="1" presetClass="entr" presetSubtype="0" fill="hold" grpId="0" nodeType="afterEffect">
                                  <p:stCondLst>
                                    <p:cond delay="1000"/>
                                  </p:stCondLst>
                                  <p:childTnLst>
                                    <p:set>
                                      <p:cBhvr>
                                        <p:cTn id="123" dur="1" fill="hold">
                                          <p:stCondLst>
                                            <p:cond delay="0"/>
                                          </p:stCondLst>
                                        </p:cTn>
                                        <p:tgtEl>
                                          <p:spTgt spid="306"/>
                                        </p:tgtEl>
                                        <p:attrNameLst>
                                          <p:attrName>style.visibility</p:attrName>
                                        </p:attrNameLst>
                                      </p:cBhvr>
                                      <p:to>
                                        <p:strVal val="visible"/>
                                      </p:to>
                                    </p:set>
                                  </p:childTnLst>
                                  <p:subTnLst>
                                    <p:set>
                                      <p:cBhvr override="childStyle">
                                        <p:cTn dur="1" fill="hold" display="0" masterRel="nextClick" afterEffect="1"/>
                                        <p:tgtEl>
                                          <p:spTgt spid="306"/>
                                        </p:tgtEl>
                                        <p:attrNameLst>
                                          <p:attrName>style.visibility</p:attrName>
                                        </p:attrNameLst>
                                      </p:cBhvr>
                                      <p:to>
                                        <p:strVal val="hidden"/>
                                      </p:to>
                                    </p:set>
                                  </p:subTnLst>
                                </p:cTn>
                              </p:par>
                              <p:par>
                                <p:cTn id="124" presetID="1" presetClass="entr" presetSubtype="0" fill="hold" grpId="0" nodeType="withEffect">
                                  <p:stCondLst>
                                    <p:cond delay="1000"/>
                                  </p:stCondLst>
                                  <p:childTnLst>
                                    <p:set>
                                      <p:cBhvr>
                                        <p:cTn id="125" dur="1" fill="hold">
                                          <p:stCondLst>
                                            <p:cond delay="0"/>
                                          </p:stCondLst>
                                        </p:cTn>
                                        <p:tgtEl>
                                          <p:spTgt spid="307"/>
                                        </p:tgtEl>
                                        <p:attrNameLst>
                                          <p:attrName>style.visibility</p:attrName>
                                        </p:attrNameLst>
                                      </p:cBhvr>
                                      <p:to>
                                        <p:strVal val="visible"/>
                                      </p:to>
                                    </p:set>
                                  </p:childTnLst>
                                  <p:subTnLst>
                                    <p:set>
                                      <p:cBhvr override="childStyle">
                                        <p:cTn dur="1" fill="hold" display="0" masterRel="nextClick" afterEffect="1"/>
                                        <p:tgtEl>
                                          <p:spTgt spid="307"/>
                                        </p:tgtEl>
                                        <p:attrNameLst>
                                          <p:attrName>style.visibility</p:attrName>
                                        </p:attrNameLst>
                                      </p:cBhvr>
                                      <p:to>
                                        <p:strVal val="hidden"/>
                                      </p:to>
                                    </p:set>
                                  </p:subTnLst>
                                </p:cTn>
                              </p:par>
                            </p:childTnLst>
                          </p:cTn>
                        </p:par>
                        <p:par>
                          <p:cTn id="126" fill="hold">
                            <p:stCondLst>
                              <p:cond delay="1000"/>
                            </p:stCondLst>
                            <p:childTnLst>
                              <p:par>
                                <p:cTn id="127" presetID="1" presetClass="entr" presetSubtype="0" fill="hold" grpId="0" nodeType="afterEffect">
                                  <p:stCondLst>
                                    <p:cond delay="1000"/>
                                  </p:stCondLst>
                                  <p:childTnLst>
                                    <p:set>
                                      <p:cBhvr>
                                        <p:cTn id="128" dur="1" fill="hold">
                                          <p:stCondLst>
                                            <p:cond delay="0"/>
                                          </p:stCondLst>
                                        </p:cTn>
                                        <p:tgtEl>
                                          <p:spTgt spid="308"/>
                                        </p:tgtEl>
                                        <p:attrNameLst>
                                          <p:attrName>style.visibility</p:attrName>
                                        </p:attrNameLst>
                                      </p:cBhvr>
                                      <p:to>
                                        <p:strVal val="visible"/>
                                      </p:to>
                                    </p:set>
                                  </p:childTnLst>
                                  <p:subTnLst>
                                    <p:set>
                                      <p:cBhvr override="childStyle">
                                        <p:cTn dur="1" fill="hold" display="0" masterRel="nextClick" afterEffect="1"/>
                                        <p:tgtEl>
                                          <p:spTgt spid="308"/>
                                        </p:tgtEl>
                                        <p:attrNameLst>
                                          <p:attrName>style.visibility</p:attrName>
                                        </p:attrNameLst>
                                      </p:cBhvr>
                                      <p:to>
                                        <p:strVal val="hidden"/>
                                      </p:to>
                                    </p:set>
                                  </p:subTnLst>
                                </p:cTn>
                              </p:par>
                              <p:par>
                                <p:cTn id="129" presetID="1" presetClass="entr" presetSubtype="0" fill="hold" grpId="0" nodeType="withEffect">
                                  <p:stCondLst>
                                    <p:cond delay="1000"/>
                                  </p:stCondLst>
                                  <p:childTnLst>
                                    <p:set>
                                      <p:cBhvr>
                                        <p:cTn id="130" dur="1" fill="hold">
                                          <p:stCondLst>
                                            <p:cond delay="0"/>
                                          </p:stCondLst>
                                        </p:cTn>
                                        <p:tgtEl>
                                          <p:spTgt spid="309"/>
                                        </p:tgtEl>
                                        <p:attrNameLst>
                                          <p:attrName>style.visibility</p:attrName>
                                        </p:attrNameLst>
                                      </p:cBhvr>
                                      <p:to>
                                        <p:strVal val="visible"/>
                                      </p:to>
                                    </p:set>
                                  </p:childTnLst>
                                  <p:subTnLst>
                                    <p:set>
                                      <p:cBhvr override="childStyle">
                                        <p:cTn dur="1" fill="hold" display="0" masterRel="nextClick" afterEffect="1"/>
                                        <p:tgtEl>
                                          <p:spTgt spid="309"/>
                                        </p:tgtEl>
                                        <p:attrNameLst>
                                          <p:attrName>style.visibility</p:attrName>
                                        </p:attrNameLst>
                                      </p:cBhvr>
                                      <p:to>
                                        <p:strVal val="hidden"/>
                                      </p:to>
                                    </p:set>
                                  </p:subTnLst>
                                </p:cTn>
                              </p:par>
                            </p:childTnLst>
                          </p:cTn>
                        </p:par>
                        <p:par>
                          <p:cTn id="131" fill="hold">
                            <p:stCondLst>
                              <p:cond delay="2000"/>
                            </p:stCondLst>
                            <p:childTnLst>
                              <p:par>
                                <p:cTn id="132" presetID="1" presetClass="entr" presetSubtype="0" fill="hold" grpId="0" nodeType="afterEffect">
                                  <p:stCondLst>
                                    <p:cond delay="1000"/>
                                  </p:stCondLst>
                                  <p:childTnLst>
                                    <p:set>
                                      <p:cBhvr>
                                        <p:cTn id="133" dur="1" fill="hold">
                                          <p:stCondLst>
                                            <p:cond delay="0"/>
                                          </p:stCondLst>
                                        </p:cTn>
                                        <p:tgtEl>
                                          <p:spTgt spid="311"/>
                                        </p:tgtEl>
                                        <p:attrNameLst>
                                          <p:attrName>style.visibility</p:attrName>
                                        </p:attrNameLst>
                                      </p:cBhvr>
                                      <p:to>
                                        <p:strVal val="visible"/>
                                      </p:to>
                                    </p:set>
                                  </p:childTnLst>
                                  <p:subTnLst>
                                    <p:set>
                                      <p:cBhvr override="childStyle">
                                        <p:cTn dur="1" fill="hold" display="0" masterRel="nextClick" afterEffect="1"/>
                                        <p:tgtEl>
                                          <p:spTgt spid="311"/>
                                        </p:tgtEl>
                                        <p:attrNameLst>
                                          <p:attrName>style.visibility</p:attrName>
                                        </p:attrNameLst>
                                      </p:cBhvr>
                                      <p:to>
                                        <p:strVal val="hidden"/>
                                      </p:to>
                                    </p:set>
                                  </p:subTnLst>
                                </p:cTn>
                              </p:par>
                              <p:par>
                                <p:cTn id="134" presetID="1" presetClass="entr" presetSubtype="0" fill="hold" grpId="0" nodeType="withEffect">
                                  <p:stCondLst>
                                    <p:cond delay="1000"/>
                                  </p:stCondLst>
                                  <p:childTnLst>
                                    <p:set>
                                      <p:cBhvr>
                                        <p:cTn id="135" dur="1" fill="hold">
                                          <p:stCondLst>
                                            <p:cond delay="0"/>
                                          </p:stCondLst>
                                        </p:cTn>
                                        <p:tgtEl>
                                          <p:spTgt spid="310"/>
                                        </p:tgtEl>
                                        <p:attrNameLst>
                                          <p:attrName>style.visibility</p:attrName>
                                        </p:attrNameLst>
                                      </p:cBhvr>
                                      <p:to>
                                        <p:strVal val="visible"/>
                                      </p:to>
                                    </p:set>
                                  </p:childTnLst>
                                  <p:subTnLst>
                                    <p:set>
                                      <p:cBhvr override="childStyle">
                                        <p:cTn dur="1" fill="hold" display="0" masterRel="nextClick" afterEffect="1"/>
                                        <p:tgtEl>
                                          <p:spTgt spid="310"/>
                                        </p:tgtEl>
                                        <p:attrNameLst>
                                          <p:attrName>style.visibility</p:attrName>
                                        </p:attrNameLst>
                                      </p:cBhvr>
                                      <p:to>
                                        <p:strVal val="hidden"/>
                                      </p:to>
                                    </p:set>
                                  </p:subTnLst>
                                </p:cTn>
                              </p:par>
                            </p:childTnLst>
                          </p:cTn>
                        </p:par>
                        <p:par>
                          <p:cTn id="136" fill="hold">
                            <p:stCondLst>
                              <p:cond delay="3000"/>
                            </p:stCondLst>
                            <p:childTnLst>
                              <p:par>
                                <p:cTn id="137" presetID="1" presetClass="entr" presetSubtype="0" fill="hold" grpId="0" nodeType="afterEffect">
                                  <p:stCondLst>
                                    <p:cond delay="1000"/>
                                  </p:stCondLst>
                                  <p:childTnLst>
                                    <p:set>
                                      <p:cBhvr>
                                        <p:cTn id="138" dur="1" fill="hold">
                                          <p:stCondLst>
                                            <p:cond delay="0"/>
                                          </p:stCondLst>
                                        </p:cTn>
                                        <p:tgtEl>
                                          <p:spTgt spid="312"/>
                                        </p:tgtEl>
                                        <p:attrNameLst>
                                          <p:attrName>style.visibility</p:attrName>
                                        </p:attrNameLst>
                                      </p:cBhvr>
                                      <p:to>
                                        <p:strVal val="visible"/>
                                      </p:to>
                                    </p:set>
                                  </p:childTnLst>
                                  <p:subTnLst>
                                    <p:set>
                                      <p:cBhvr override="childStyle">
                                        <p:cTn dur="1" fill="hold" display="0" masterRel="nextClick" afterEffect="1"/>
                                        <p:tgtEl>
                                          <p:spTgt spid="312"/>
                                        </p:tgtEl>
                                        <p:attrNameLst>
                                          <p:attrName>style.visibility</p:attrName>
                                        </p:attrNameLst>
                                      </p:cBhvr>
                                      <p:to>
                                        <p:strVal val="hidden"/>
                                      </p:to>
                                    </p:set>
                                  </p:subTnLst>
                                </p:cTn>
                              </p:par>
                              <p:par>
                                <p:cTn id="139" presetID="1" presetClass="entr" presetSubtype="0" fill="hold" grpId="0" nodeType="withEffect">
                                  <p:stCondLst>
                                    <p:cond delay="1000"/>
                                  </p:stCondLst>
                                  <p:childTnLst>
                                    <p:set>
                                      <p:cBhvr>
                                        <p:cTn id="140" dur="1" fill="hold">
                                          <p:stCondLst>
                                            <p:cond delay="0"/>
                                          </p:stCondLst>
                                        </p:cTn>
                                        <p:tgtEl>
                                          <p:spTgt spid="313"/>
                                        </p:tgtEl>
                                        <p:attrNameLst>
                                          <p:attrName>style.visibility</p:attrName>
                                        </p:attrNameLst>
                                      </p:cBhvr>
                                      <p:to>
                                        <p:strVal val="visible"/>
                                      </p:to>
                                    </p:set>
                                  </p:childTnLst>
                                  <p:subTnLst>
                                    <p:set>
                                      <p:cBhvr override="childStyle">
                                        <p:cTn dur="1" fill="hold" display="0" masterRel="nextClick" afterEffect="1"/>
                                        <p:tgtEl>
                                          <p:spTgt spid="313"/>
                                        </p:tgtEl>
                                        <p:attrNameLst>
                                          <p:attrName>style.visibility</p:attrName>
                                        </p:attrNameLst>
                                      </p:cBhvr>
                                      <p:to>
                                        <p:strVal val="hidden"/>
                                      </p:to>
                                    </p:set>
                                  </p:subTnLst>
                                </p:cTn>
                              </p:par>
                            </p:childTnLst>
                          </p:cTn>
                        </p:par>
                        <p:par>
                          <p:cTn id="141" fill="hold">
                            <p:stCondLst>
                              <p:cond delay="4000"/>
                            </p:stCondLst>
                            <p:childTnLst>
                              <p:par>
                                <p:cTn id="142" presetID="1" presetClass="entr" presetSubtype="0" fill="hold" grpId="0" nodeType="afterEffect">
                                  <p:stCondLst>
                                    <p:cond delay="1000"/>
                                  </p:stCondLst>
                                  <p:childTnLst>
                                    <p:set>
                                      <p:cBhvr>
                                        <p:cTn id="143" dur="1" fill="hold">
                                          <p:stCondLst>
                                            <p:cond delay="0"/>
                                          </p:stCondLst>
                                        </p:cTn>
                                        <p:tgtEl>
                                          <p:spTgt spid="318"/>
                                        </p:tgtEl>
                                        <p:attrNameLst>
                                          <p:attrName>style.visibility</p:attrName>
                                        </p:attrNameLst>
                                      </p:cBhvr>
                                      <p:to>
                                        <p:strVal val="visible"/>
                                      </p:to>
                                    </p:set>
                                  </p:childTnLst>
                                  <p:subTnLst>
                                    <p:set>
                                      <p:cBhvr override="childStyle">
                                        <p:cTn dur="1" fill="hold" display="0" masterRel="nextClick" afterEffect="1"/>
                                        <p:tgtEl>
                                          <p:spTgt spid="318"/>
                                        </p:tgtEl>
                                        <p:attrNameLst>
                                          <p:attrName>style.visibility</p:attrName>
                                        </p:attrNameLst>
                                      </p:cBhvr>
                                      <p:to>
                                        <p:strVal val="hidden"/>
                                      </p:to>
                                    </p:set>
                                  </p:subTnLst>
                                </p:cTn>
                              </p:par>
                              <p:par>
                                <p:cTn id="144" presetID="1" presetClass="entr" presetSubtype="0" fill="hold" grpId="0" nodeType="withEffect">
                                  <p:stCondLst>
                                    <p:cond delay="1000"/>
                                  </p:stCondLst>
                                  <p:childTnLst>
                                    <p:set>
                                      <p:cBhvr>
                                        <p:cTn id="145" dur="1" fill="hold">
                                          <p:stCondLst>
                                            <p:cond delay="0"/>
                                          </p:stCondLst>
                                        </p:cTn>
                                        <p:tgtEl>
                                          <p:spTgt spid="319"/>
                                        </p:tgtEl>
                                        <p:attrNameLst>
                                          <p:attrName>style.visibility</p:attrName>
                                        </p:attrNameLst>
                                      </p:cBhvr>
                                      <p:to>
                                        <p:strVal val="visible"/>
                                      </p:to>
                                    </p:set>
                                  </p:childTnLst>
                                  <p:subTnLst>
                                    <p:set>
                                      <p:cBhvr override="childStyle">
                                        <p:cTn dur="1" fill="hold" display="0" masterRel="nextClick" afterEffect="1"/>
                                        <p:tgtEl>
                                          <p:spTgt spid="319"/>
                                        </p:tgtEl>
                                        <p:attrNameLst>
                                          <p:attrName>style.visibility</p:attrName>
                                        </p:attrNameLst>
                                      </p:cBhvr>
                                      <p:to>
                                        <p:strVal val="hidden"/>
                                      </p:to>
                                    </p:set>
                                  </p:subTnLst>
                                </p:cTn>
                              </p:par>
                            </p:childTnLst>
                          </p:cTn>
                        </p:par>
                        <p:par>
                          <p:cTn id="146" fill="hold">
                            <p:stCondLst>
                              <p:cond delay="5000"/>
                            </p:stCondLst>
                            <p:childTnLst>
                              <p:par>
                                <p:cTn id="147" presetID="1" presetClass="entr" presetSubtype="0" fill="hold" grpId="0" nodeType="afterEffect">
                                  <p:stCondLst>
                                    <p:cond delay="1000"/>
                                  </p:stCondLst>
                                  <p:childTnLst>
                                    <p:set>
                                      <p:cBhvr>
                                        <p:cTn id="148" dur="1" fill="hold">
                                          <p:stCondLst>
                                            <p:cond delay="0"/>
                                          </p:stCondLst>
                                        </p:cTn>
                                        <p:tgtEl>
                                          <p:spTgt spid="316"/>
                                        </p:tgtEl>
                                        <p:attrNameLst>
                                          <p:attrName>style.visibility</p:attrName>
                                        </p:attrNameLst>
                                      </p:cBhvr>
                                      <p:to>
                                        <p:strVal val="visible"/>
                                      </p:to>
                                    </p:set>
                                  </p:childTnLst>
                                  <p:subTnLst>
                                    <p:set>
                                      <p:cBhvr override="childStyle">
                                        <p:cTn dur="1" fill="hold" display="0" masterRel="nextClick" afterEffect="1"/>
                                        <p:tgtEl>
                                          <p:spTgt spid="316"/>
                                        </p:tgtEl>
                                        <p:attrNameLst>
                                          <p:attrName>style.visibility</p:attrName>
                                        </p:attrNameLst>
                                      </p:cBhvr>
                                      <p:to>
                                        <p:strVal val="hidden"/>
                                      </p:to>
                                    </p:set>
                                  </p:subTnLst>
                                </p:cTn>
                              </p:par>
                              <p:par>
                                <p:cTn id="149" presetID="1" presetClass="entr" presetSubtype="0" fill="hold" grpId="0" nodeType="withEffect">
                                  <p:stCondLst>
                                    <p:cond delay="1000"/>
                                  </p:stCondLst>
                                  <p:childTnLst>
                                    <p:set>
                                      <p:cBhvr>
                                        <p:cTn id="150" dur="1" fill="hold">
                                          <p:stCondLst>
                                            <p:cond delay="0"/>
                                          </p:stCondLst>
                                        </p:cTn>
                                        <p:tgtEl>
                                          <p:spTgt spid="317"/>
                                        </p:tgtEl>
                                        <p:attrNameLst>
                                          <p:attrName>style.visibility</p:attrName>
                                        </p:attrNameLst>
                                      </p:cBhvr>
                                      <p:to>
                                        <p:strVal val="visible"/>
                                      </p:to>
                                    </p:set>
                                  </p:childTnLst>
                                  <p:subTnLst>
                                    <p:set>
                                      <p:cBhvr override="childStyle">
                                        <p:cTn dur="1" fill="hold" display="0" masterRel="nextClick" afterEffect="1"/>
                                        <p:tgtEl>
                                          <p:spTgt spid="317"/>
                                        </p:tgtEl>
                                        <p:attrNameLst>
                                          <p:attrName>style.visibility</p:attrName>
                                        </p:attrNameLst>
                                      </p:cBhvr>
                                      <p:to>
                                        <p:strVal val="hidden"/>
                                      </p:to>
                                    </p:set>
                                  </p:subTnLst>
                                </p:cTn>
                              </p:par>
                            </p:childTnLst>
                          </p:cTn>
                        </p:par>
                        <p:par>
                          <p:cTn id="151" fill="hold">
                            <p:stCondLst>
                              <p:cond delay="6000"/>
                            </p:stCondLst>
                            <p:childTnLst>
                              <p:par>
                                <p:cTn id="152" presetID="1" presetClass="entr" presetSubtype="0" fill="hold" grpId="0" nodeType="afterEffect">
                                  <p:stCondLst>
                                    <p:cond delay="1000"/>
                                  </p:stCondLst>
                                  <p:childTnLst>
                                    <p:set>
                                      <p:cBhvr>
                                        <p:cTn id="153" dur="1" fill="hold">
                                          <p:stCondLst>
                                            <p:cond delay="0"/>
                                          </p:stCondLst>
                                        </p:cTn>
                                        <p:tgtEl>
                                          <p:spTgt spid="315"/>
                                        </p:tgtEl>
                                        <p:attrNameLst>
                                          <p:attrName>style.visibility</p:attrName>
                                        </p:attrNameLst>
                                      </p:cBhvr>
                                      <p:to>
                                        <p:strVal val="visible"/>
                                      </p:to>
                                    </p:set>
                                  </p:childTnLst>
                                  <p:subTnLst>
                                    <p:set>
                                      <p:cBhvr override="childStyle">
                                        <p:cTn dur="1" fill="hold" display="0" masterRel="nextClick" afterEffect="1"/>
                                        <p:tgtEl>
                                          <p:spTgt spid="315"/>
                                        </p:tgtEl>
                                        <p:attrNameLst>
                                          <p:attrName>style.visibility</p:attrName>
                                        </p:attrNameLst>
                                      </p:cBhvr>
                                      <p:to>
                                        <p:strVal val="hidden"/>
                                      </p:to>
                                    </p:set>
                                  </p:subTnLst>
                                </p:cTn>
                              </p:par>
                              <p:par>
                                <p:cTn id="154" presetID="1" presetClass="entr" presetSubtype="0" fill="hold" grpId="0" nodeType="withEffect">
                                  <p:stCondLst>
                                    <p:cond delay="1000"/>
                                  </p:stCondLst>
                                  <p:childTnLst>
                                    <p:set>
                                      <p:cBhvr>
                                        <p:cTn id="155" dur="1" fill="hold">
                                          <p:stCondLst>
                                            <p:cond delay="0"/>
                                          </p:stCondLst>
                                        </p:cTn>
                                        <p:tgtEl>
                                          <p:spTgt spid="314"/>
                                        </p:tgtEl>
                                        <p:attrNameLst>
                                          <p:attrName>style.visibility</p:attrName>
                                        </p:attrNameLst>
                                      </p:cBhvr>
                                      <p:to>
                                        <p:strVal val="visible"/>
                                      </p:to>
                                    </p:set>
                                  </p:childTnLst>
                                  <p:subTnLst>
                                    <p:set>
                                      <p:cBhvr override="childStyle">
                                        <p:cTn dur="1" fill="hold" display="0" masterRel="nextClick" afterEffect="1"/>
                                        <p:tgtEl>
                                          <p:spTgt spid="314"/>
                                        </p:tgtEl>
                                        <p:attrNameLst>
                                          <p:attrName>style.visibility</p:attrName>
                                        </p:attrNameLst>
                                      </p:cBhvr>
                                      <p:to>
                                        <p:strVal val="hidden"/>
                                      </p:to>
                                    </p:set>
                                  </p:subTnLst>
                                </p:cTn>
                              </p:par>
                            </p:childTnLst>
                          </p:cTn>
                        </p:par>
                        <p:par>
                          <p:cTn id="156" fill="hold">
                            <p:stCondLst>
                              <p:cond delay="7000"/>
                            </p:stCondLst>
                            <p:childTnLst>
                              <p:par>
                                <p:cTn id="157" presetID="1" presetClass="entr" presetSubtype="0" fill="hold" grpId="0" nodeType="afterEffect">
                                  <p:stCondLst>
                                    <p:cond delay="1000"/>
                                  </p:stCondLst>
                                  <p:childTnLst>
                                    <p:set>
                                      <p:cBhvr>
                                        <p:cTn id="158" dur="1" fill="hold">
                                          <p:stCondLst>
                                            <p:cond delay="0"/>
                                          </p:stCondLst>
                                        </p:cTn>
                                        <p:tgtEl>
                                          <p:spTgt spid="320"/>
                                        </p:tgtEl>
                                        <p:attrNameLst>
                                          <p:attrName>style.visibility</p:attrName>
                                        </p:attrNameLst>
                                      </p:cBhvr>
                                      <p:to>
                                        <p:strVal val="visible"/>
                                      </p:to>
                                    </p:set>
                                  </p:childTnLst>
                                </p:cTn>
                              </p:par>
                              <p:par>
                                <p:cTn id="159" presetID="1" presetClass="entr" presetSubtype="0" fill="hold" grpId="0" nodeType="withEffect">
                                  <p:stCondLst>
                                    <p:cond delay="1000"/>
                                  </p:stCondLst>
                                  <p:childTnLst>
                                    <p:set>
                                      <p:cBhvr>
                                        <p:cTn id="160" dur="1" fill="hold">
                                          <p:stCondLst>
                                            <p:cond delay="0"/>
                                          </p:stCondLst>
                                        </p:cTn>
                                        <p:tgtEl>
                                          <p:spTgt spid="321"/>
                                        </p:tgtEl>
                                        <p:attrNameLst>
                                          <p:attrName>style.visibility</p:attrName>
                                        </p:attrNameLst>
                                      </p:cBhvr>
                                      <p:to>
                                        <p:strVal val="visible"/>
                                      </p:to>
                                    </p:set>
                                  </p:childTnLst>
                                </p:cTn>
                              </p:par>
                            </p:childTnLst>
                          </p:cTn>
                        </p:par>
                      </p:childTnLst>
                    </p:cTn>
                  </p:par>
                  <p:par>
                    <p:cTn id="161" fill="hold">
                      <p:stCondLst>
                        <p:cond delay="indefinite"/>
                      </p:stCondLst>
                      <p:childTnLst>
                        <p:par>
                          <p:cTn id="162" fill="hold">
                            <p:stCondLst>
                              <p:cond delay="0"/>
                            </p:stCondLst>
                            <p:childTnLst>
                              <p:par>
                                <p:cTn id="163" presetID="1" presetClass="entr" presetSubtype="0" fill="hold" nodeType="clickEffect">
                                  <p:stCondLst>
                                    <p:cond delay="0"/>
                                  </p:stCondLst>
                                  <p:childTnLst>
                                    <p:set>
                                      <p:cBhvr>
                                        <p:cTn id="164" dur="1" fill="hold">
                                          <p:stCondLst>
                                            <p:cond delay="0"/>
                                          </p:stCondLst>
                                        </p:cTn>
                                        <p:tgtEl>
                                          <p:spTgt spid="322"/>
                                        </p:tgtEl>
                                        <p:attrNameLst>
                                          <p:attrName>style.visibility</p:attrName>
                                        </p:attrNameLst>
                                      </p:cBhvr>
                                      <p:to>
                                        <p:strVal val="visible"/>
                                      </p:to>
                                    </p:set>
                                  </p:childTnLst>
                                </p:cTn>
                              </p:par>
                              <p:par>
                                <p:cTn id="165" presetID="1" presetClass="entr" presetSubtype="0" fill="hold" nodeType="withEffect">
                                  <p:stCondLst>
                                    <p:cond delay="0"/>
                                  </p:stCondLst>
                                  <p:childTnLst>
                                    <p:set>
                                      <p:cBhvr>
                                        <p:cTn id="166" dur="1" fill="hold">
                                          <p:stCondLst>
                                            <p:cond delay="0"/>
                                          </p:stCondLst>
                                        </p:cTn>
                                        <p:tgtEl>
                                          <p:spTgt spid="327"/>
                                        </p:tgtEl>
                                        <p:attrNameLst>
                                          <p:attrName>style.visibility</p:attrName>
                                        </p:attrNameLst>
                                      </p:cBhvr>
                                      <p:to>
                                        <p:strVal val="visible"/>
                                      </p:to>
                                    </p:set>
                                  </p:childTnLst>
                                </p:cTn>
                              </p:par>
                              <p:par>
                                <p:cTn id="167" presetID="1" presetClass="entr" presetSubtype="0" fill="hold" grpId="0" nodeType="withEffect">
                                  <p:stCondLst>
                                    <p:cond delay="0"/>
                                  </p:stCondLst>
                                  <p:childTnLst>
                                    <p:set>
                                      <p:cBhvr>
                                        <p:cTn id="168" dur="1" fill="hold">
                                          <p:stCondLst>
                                            <p:cond delay="0"/>
                                          </p:stCondLst>
                                        </p:cTn>
                                        <p:tgtEl>
                                          <p:spTgt spid="326"/>
                                        </p:tgtEl>
                                        <p:attrNameLst>
                                          <p:attrName>style.visibility</p:attrName>
                                        </p:attrNameLst>
                                      </p:cBhvr>
                                      <p:to>
                                        <p:strVal val="visible"/>
                                      </p:to>
                                    </p:set>
                                  </p:childTnLst>
                                  <p:subTnLst>
                                    <p:set>
                                      <p:cBhvr override="childStyle">
                                        <p:cTn dur="1" fill="hold" display="0" masterRel="nextClick" afterEffect="1"/>
                                        <p:tgtEl>
                                          <p:spTgt spid="326"/>
                                        </p:tgtEl>
                                        <p:attrNameLst>
                                          <p:attrName>style.visibility</p:attrName>
                                        </p:attrNameLst>
                                      </p:cBhvr>
                                      <p:to>
                                        <p:strVal val="hidden"/>
                                      </p:to>
                                    </p:set>
                                  </p:subTnLst>
                                </p:cTn>
                              </p:par>
                            </p:childTnLst>
                          </p:cTn>
                        </p:par>
                        <p:par>
                          <p:cTn id="169" fill="hold">
                            <p:stCondLst>
                              <p:cond delay="0"/>
                            </p:stCondLst>
                            <p:childTnLst>
                              <p:par>
                                <p:cTn id="170" presetID="1" presetClass="entr" presetSubtype="0" fill="hold" grpId="0" nodeType="afterEffect">
                                  <p:stCondLst>
                                    <p:cond delay="1000"/>
                                  </p:stCondLst>
                                  <p:childTnLst>
                                    <p:set>
                                      <p:cBhvr>
                                        <p:cTn id="171" dur="1" fill="hold">
                                          <p:stCondLst>
                                            <p:cond delay="0"/>
                                          </p:stCondLst>
                                        </p:cTn>
                                        <p:tgtEl>
                                          <p:spTgt spid="330"/>
                                        </p:tgtEl>
                                        <p:attrNameLst>
                                          <p:attrName>style.visibility</p:attrName>
                                        </p:attrNameLst>
                                      </p:cBhvr>
                                      <p:to>
                                        <p:strVal val="visible"/>
                                      </p:to>
                                    </p:set>
                                  </p:childTnLst>
                                  <p:subTnLst>
                                    <p:set>
                                      <p:cBhvr override="childStyle">
                                        <p:cTn dur="1" fill="hold" display="0" masterRel="nextClick" afterEffect="1"/>
                                        <p:tgtEl>
                                          <p:spTgt spid="330"/>
                                        </p:tgtEl>
                                        <p:attrNameLst>
                                          <p:attrName>style.visibility</p:attrName>
                                        </p:attrNameLst>
                                      </p:cBhvr>
                                      <p:to>
                                        <p:strVal val="hidden"/>
                                      </p:to>
                                    </p:set>
                                  </p:subTnLst>
                                </p:cTn>
                              </p:par>
                            </p:childTnLst>
                          </p:cTn>
                        </p:par>
                        <p:par>
                          <p:cTn id="172" fill="hold">
                            <p:stCondLst>
                              <p:cond delay="1000"/>
                            </p:stCondLst>
                            <p:childTnLst>
                              <p:par>
                                <p:cTn id="173" presetID="1" presetClass="entr" presetSubtype="0" fill="hold" grpId="0" nodeType="afterEffect">
                                  <p:stCondLst>
                                    <p:cond delay="1000"/>
                                  </p:stCondLst>
                                  <p:childTnLst>
                                    <p:set>
                                      <p:cBhvr>
                                        <p:cTn id="174" dur="1" fill="hold">
                                          <p:stCondLst>
                                            <p:cond delay="0"/>
                                          </p:stCondLst>
                                        </p:cTn>
                                        <p:tgtEl>
                                          <p:spTgt spid="331"/>
                                        </p:tgtEl>
                                        <p:attrNameLst>
                                          <p:attrName>style.visibility</p:attrName>
                                        </p:attrNameLst>
                                      </p:cBhvr>
                                      <p:to>
                                        <p:strVal val="visible"/>
                                      </p:to>
                                    </p:set>
                                  </p:childTnLst>
                                  <p:subTnLst>
                                    <p:set>
                                      <p:cBhvr override="childStyle">
                                        <p:cTn dur="1" fill="hold" display="0" masterRel="nextClick" afterEffect="1"/>
                                        <p:tgtEl>
                                          <p:spTgt spid="331"/>
                                        </p:tgtEl>
                                        <p:attrNameLst>
                                          <p:attrName>style.visibility</p:attrName>
                                        </p:attrNameLst>
                                      </p:cBhvr>
                                      <p:to>
                                        <p:strVal val="hidden"/>
                                      </p:to>
                                    </p:set>
                                  </p:subTnLst>
                                </p:cTn>
                              </p:par>
                            </p:childTnLst>
                          </p:cTn>
                        </p:par>
                        <p:par>
                          <p:cTn id="175" fill="hold">
                            <p:stCondLst>
                              <p:cond delay="2000"/>
                            </p:stCondLst>
                            <p:childTnLst>
                              <p:par>
                                <p:cTn id="176" presetID="1" presetClass="entr" presetSubtype="0" fill="hold" grpId="0" nodeType="afterEffect">
                                  <p:stCondLst>
                                    <p:cond delay="1000"/>
                                  </p:stCondLst>
                                  <p:childTnLst>
                                    <p:set>
                                      <p:cBhvr>
                                        <p:cTn id="177" dur="1" fill="hold">
                                          <p:stCondLst>
                                            <p:cond delay="0"/>
                                          </p:stCondLst>
                                        </p:cTn>
                                        <p:tgtEl>
                                          <p:spTgt spid="332"/>
                                        </p:tgtEl>
                                        <p:attrNameLst>
                                          <p:attrName>style.visibility</p:attrName>
                                        </p:attrNameLst>
                                      </p:cBhvr>
                                      <p:to>
                                        <p:strVal val="visible"/>
                                      </p:to>
                                    </p:set>
                                  </p:childTnLst>
                                  <p:subTnLst>
                                    <p:set>
                                      <p:cBhvr override="childStyle">
                                        <p:cTn dur="1" fill="hold" display="0" masterRel="nextClick" afterEffect="1"/>
                                        <p:tgtEl>
                                          <p:spTgt spid="332"/>
                                        </p:tgtEl>
                                        <p:attrNameLst>
                                          <p:attrName>style.visibility</p:attrName>
                                        </p:attrNameLst>
                                      </p:cBhvr>
                                      <p:to>
                                        <p:strVal val="hidden"/>
                                      </p:to>
                                    </p:set>
                                  </p:subTnLst>
                                </p:cTn>
                              </p:par>
                            </p:childTnLst>
                          </p:cTn>
                        </p:par>
                        <p:par>
                          <p:cTn id="178" fill="hold">
                            <p:stCondLst>
                              <p:cond delay="3000"/>
                            </p:stCondLst>
                            <p:childTnLst>
                              <p:par>
                                <p:cTn id="179" presetID="1" presetClass="entr" presetSubtype="0" fill="hold" grpId="0" nodeType="afterEffect">
                                  <p:stCondLst>
                                    <p:cond delay="1000"/>
                                  </p:stCondLst>
                                  <p:childTnLst>
                                    <p:set>
                                      <p:cBhvr>
                                        <p:cTn id="180" dur="1" fill="hold">
                                          <p:stCondLst>
                                            <p:cond delay="0"/>
                                          </p:stCondLst>
                                        </p:cTn>
                                        <p:tgtEl>
                                          <p:spTgt spid="333"/>
                                        </p:tgtEl>
                                        <p:attrNameLst>
                                          <p:attrName>style.visibility</p:attrName>
                                        </p:attrNameLst>
                                      </p:cBhvr>
                                      <p:to>
                                        <p:strVal val="visible"/>
                                      </p:to>
                                    </p:set>
                                  </p:childTnLst>
                                  <p:subTnLst>
                                    <p:set>
                                      <p:cBhvr override="childStyle">
                                        <p:cTn dur="1" fill="hold" display="0" masterRel="nextClick" afterEffect="1"/>
                                        <p:tgtEl>
                                          <p:spTgt spid="333"/>
                                        </p:tgtEl>
                                        <p:attrNameLst>
                                          <p:attrName>style.visibility</p:attrName>
                                        </p:attrNameLst>
                                      </p:cBhvr>
                                      <p:to>
                                        <p:strVal val="hidden"/>
                                      </p:to>
                                    </p:set>
                                  </p:subTnLst>
                                </p:cTn>
                              </p:par>
                            </p:childTnLst>
                          </p:cTn>
                        </p:par>
                        <p:par>
                          <p:cTn id="181" fill="hold">
                            <p:stCondLst>
                              <p:cond delay="4000"/>
                            </p:stCondLst>
                            <p:childTnLst>
                              <p:par>
                                <p:cTn id="182" presetID="1" presetClass="entr" presetSubtype="0" fill="hold" grpId="0" nodeType="afterEffect">
                                  <p:stCondLst>
                                    <p:cond delay="1000"/>
                                  </p:stCondLst>
                                  <p:childTnLst>
                                    <p:set>
                                      <p:cBhvr>
                                        <p:cTn id="183" dur="1" fill="hold">
                                          <p:stCondLst>
                                            <p:cond delay="0"/>
                                          </p:stCondLst>
                                        </p:cTn>
                                        <p:tgtEl>
                                          <p:spTgt spid="334"/>
                                        </p:tgtEl>
                                        <p:attrNameLst>
                                          <p:attrName>style.visibility</p:attrName>
                                        </p:attrNameLst>
                                      </p:cBhvr>
                                      <p:to>
                                        <p:strVal val="visible"/>
                                      </p:to>
                                    </p:set>
                                  </p:childTnLst>
                                  <p:subTnLst>
                                    <p:set>
                                      <p:cBhvr override="childStyle">
                                        <p:cTn dur="1" fill="hold" display="0" masterRel="nextClick" afterEffect="1"/>
                                        <p:tgtEl>
                                          <p:spTgt spid="334"/>
                                        </p:tgtEl>
                                        <p:attrNameLst>
                                          <p:attrName>style.visibility</p:attrName>
                                        </p:attrNameLst>
                                      </p:cBhvr>
                                      <p:to>
                                        <p:strVal val="hidden"/>
                                      </p:to>
                                    </p:set>
                                  </p:subTnLst>
                                </p:cTn>
                              </p:par>
                            </p:childTnLst>
                          </p:cTn>
                        </p:par>
                        <p:par>
                          <p:cTn id="184" fill="hold">
                            <p:stCondLst>
                              <p:cond delay="5000"/>
                            </p:stCondLst>
                            <p:childTnLst>
                              <p:par>
                                <p:cTn id="185" presetID="1" presetClass="entr" presetSubtype="0" fill="hold" grpId="0" nodeType="afterEffect">
                                  <p:stCondLst>
                                    <p:cond delay="1000"/>
                                  </p:stCondLst>
                                  <p:childTnLst>
                                    <p:set>
                                      <p:cBhvr>
                                        <p:cTn id="186" dur="1" fill="hold">
                                          <p:stCondLst>
                                            <p:cond delay="0"/>
                                          </p:stCondLst>
                                        </p:cTn>
                                        <p:tgtEl>
                                          <p:spTgt spid="335"/>
                                        </p:tgtEl>
                                        <p:attrNameLst>
                                          <p:attrName>style.visibility</p:attrName>
                                        </p:attrNameLst>
                                      </p:cBhvr>
                                      <p:to>
                                        <p:strVal val="visible"/>
                                      </p:to>
                                    </p:set>
                                  </p:childTnLst>
                                  <p:subTnLst>
                                    <p:set>
                                      <p:cBhvr override="childStyle">
                                        <p:cTn dur="1" fill="hold" display="0" masterRel="nextClick" afterEffect="1"/>
                                        <p:tgtEl>
                                          <p:spTgt spid="335"/>
                                        </p:tgtEl>
                                        <p:attrNameLst>
                                          <p:attrName>style.visibility</p:attrName>
                                        </p:attrNameLst>
                                      </p:cBhvr>
                                      <p:to>
                                        <p:strVal val="hidden"/>
                                      </p:to>
                                    </p:set>
                                  </p:subTnLst>
                                </p:cTn>
                              </p:par>
                            </p:childTnLst>
                          </p:cTn>
                        </p:par>
                        <p:par>
                          <p:cTn id="187" fill="hold">
                            <p:stCondLst>
                              <p:cond delay="6000"/>
                            </p:stCondLst>
                            <p:childTnLst>
                              <p:par>
                                <p:cTn id="188" presetID="1" presetClass="entr" presetSubtype="0" fill="hold" grpId="0" nodeType="afterEffect">
                                  <p:stCondLst>
                                    <p:cond delay="1000"/>
                                  </p:stCondLst>
                                  <p:childTnLst>
                                    <p:set>
                                      <p:cBhvr>
                                        <p:cTn id="189" dur="1" fill="hold">
                                          <p:stCondLst>
                                            <p:cond delay="0"/>
                                          </p:stCondLst>
                                        </p:cTn>
                                        <p:tgtEl>
                                          <p:spTgt spid="336"/>
                                        </p:tgtEl>
                                        <p:attrNameLst>
                                          <p:attrName>style.visibility</p:attrName>
                                        </p:attrNameLst>
                                      </p:cBhvr>
                                      <p:to>
                                        <p:strVal val="visible"/>
                                      </p:to>
                                    </p:set>
                                  </p:childTnLst>
                                  <p:subTnLst>
                                    <p:set>
                                      <p:cBhvr override="childStyle">
                                        <p:cTn dur="1" fill="hold" display="0" masterRel="nextClick" afterEffect="1"/>
                                        <p:tgtEl>
                                          <p:spTgt spid="336"/>
                                        </p:tgtEl>
                                        <p:attrNameLst>
                                          <p:attrName>style.visibility</p:attrName>
                                        </p:attrNameLst>
                                      </p:cBhvr>
                                      <p:to>
                                        <p:strVal val="hidden"/>
                                      </p:to>
                                    </p:set>
                                  </p:subTnLst>
                                </p:cTn>
                              </p:par>
                            </p:childTnLst>
                          </p:cTn>
                        </p:par>
                        <p:par>
                          <p:cTn id="190" fill="hold">
                            <p:stCondLst>
                              <p:cond delay="7000"/>
                            </p:stCondLst>
                            <p:childTnLst>
                              <p:par>
                                <p:cTn id="191" presetID="1" presetClass="entr" presetSubtype="0" fill="hold" grpId="0" nodeType="afterEffect">
                                  <p:stCondLst>
                                    <p:cond delay="1000"/>
                                  </p:stCondLst>
                                  <p:childTnLst>
                                    <p:set>
                                      <p:cBhvr>
                                        <p:cTn id="192" dur="1" fill="hold">
                                          <p:stCondLst>
                                            <p:cond delay="0"/>
                                          </p:stCondLst>
                                        </p:cTn>
                                        <p:tgtEl>
                                          <p:spTgt spid="3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9" grpId="0" animBg="1"/>
      <p:bldP spid="300" grpId="0" animBg="1"/>
      <p:bldP spid="306" grpId="0" animBg="1"/>
      <p:bldP spid="307" grpId="0" animBg="1"/>
      <p:bldP spid="308" grpId="0" animBg="1"/>
      <p:bldP spid="309" grpId="0" animBg="1"/>
      <p:bldP spid="310" grpId="0" animBg="1"/>
      <p:bldP spid="311" grpId="0" animBg="1"/>
      <p:bldP spid="312" grpId="0" animBg="1"/>
      <p:bldP spid="313" grpId="0" animBg="1"/>
      <p:bldP spid="314" grpId="0" animBg="1"/>
      <p:bldP spid="315" grpId="0" animBg="1"/>
      <p:bldP spid="316" grpId="0" animBg="1"/>
      <p:bldP spid="317" grpId="0" animBg="1"/>
      <p:bldP spid="318" grpId="0" animBg="1"/>
      <p:bldP spid="319" grpId="0" animBg="1"/>
      <p:bldP spid="320" grpId="0" animBg="1"/>
      <p:bldP spid="321" grpId="0" animBg="1"/>
      <p:bldP spid="326" grpId="0" animBg="1"/>
      <p:bldP spid="330" grpId="0" animBg="1"/>
      <p:bldP spid="331" grpId="0" animBg="1"/>
      <p:bldP spid="332" grpId="0" animBg="1"/>
      <p:bldP spid="333" grpId="0" animBg="1"/>
      <p:bldP spid="334" grpId="0" animBg="1"/>
      <p:bldP spid="335" grpId="0" animBg="1"/>
      <p:bldP spid="336" grpId="0" animBg="1"/>
      <p:bldP spid="337"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367226" cy="1450757"/>
          </a:xfrm>
        </p:spPr>
        <p:txBody>
          <a:bodyPr/>
          <a:lstStyle/>
          <a:p>
            <a:r>
              <a:rPr lang="en-US" dirty="0"/>
              <a:t>Lowering Cumulative Trauma Risk</a:t>
            </a:r>
            <a:br>
              <a:rPr lang="en-US" dirty="0"/>
            </a:br>
            <a:r>
              <a:rPr lang="en-US" sz="4400" b="0" dirty="0"/>
              <a:t>Other Ways</a:t>
            </a:r>
            <a:endParaRPr lang="en-US" b="0" dirty="0"/>
          </a:p>
        </p:txBody>
      </p:sp>
      <p:sp>
        <p:nvSpPr>
          <p:cNvPr id="3" name="Content Placeholder 2"/>
          <p:cNvSpPr>
            <a:spLocks noGrp="1"/>
          </p:cNvSpPr>
          <p:nvPr>
            <p:ph idx="1"/>
          </p:nvPr>
        </p:nvSpPr>
        <p:spPr>
          <a:xfrm>
            <a:off x="1097279" y="1845734"/>
            <a:ext cx="10565633" cy="4023360"/>
          </a:xfrm>
        </p:spPr>
        <p:txBody>
          <a:bodyPr/>
          <a:lstStyle/>
          <a:p>
            <a:r>
              <a:rPr lang="en-US" dirty="0"/>
              <a:t>Communicate your job improvement ideas to others you work with</a:t>
            </a:r>
          </a:p>
          <a:p>
            <a:endParaRPr lang="en-US" dirty="0"/>
          </a:p>
          <a:p>
            <a:endParaRPr lang="en-US" dirty="0"/>
          </a:p>
        </p:txBody>
      </p:sp>
      <p:sp>
        <p:nvSpPr>
          <p:cNvPr id="4" name="Slide Number Placeholder 3"/>
          <p:cNvSpPr>
            <a:spLocks noGrp="1"/>
          </p:cNvSpPr>
          <p:nvPr>
            <p:ph type="sldNum" sz="quarter" idx="12"/>
          </p:nvPr>
        </p:nvSpPr>
        <p:spPr/>
        <p:txBody>
          <a:bodyPr/>
          <a:lstStyle/>
          <a:p>
            <a:fld id="{E5A08E0C-470D-4DAC-8534-76A0BAF8E78E}" type="slidenum">
              <a:rPr lang="en-US" smtClean="0"/>
              <a:t>36</a:t>
            </a:fld>
            <a:endParaRPr lang="en-US" dirty="0"/>
          </a:p>
        </p:txBody>
      </p:sp>
      <p:sp>
        <p:nvSpPr>
          <p:cNvPr id="21" name="AutoShape 2" descr="File:Green-checkmark.svg - Wikimedia Common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21507" name="Group 21506" descr="Stick figure of person representing a coworker"/>
          <p:cNvGrpSpPr/>
          <p:nvPr/>
        </p:nvGrpSpPr>
        <p:grpSpPr bwMode="ltGray">
          <a:xfrm>
            <a:off x="2853584" y="3228064"/>
            <a:ext cx="887317" cy="1902909"/>
            <a:chOff x="6881422" y="3949328"/>
            <a:chExt cx="887317" cy="1902909"/>
          </a:xfrm>
        </p:grpSpPr>
        <p:sp>
          <p:nvSpPr>
            <p:cNvPr id="23" name="Rounded Rectangle 22"/>
            <p:cNvSpPr/>
            <p:nvPr/>
          </p:nvSpPr>
          <p:spPr bwMode="ltGray">
            <a:xfrm>
              <a:off x="7084716" y="5026228"/>
              <a:ext cx="178661" cy="826009"/>
            </a:xfrm>
            <a:prstGeom prst="roundRect">
              <a:avLst>
                <a:gd name="adj" fmla="val 2745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bwMode="ltGray">
            <a:xfrm>
              <a:off x="7394554" y="5026228"/>
              <a:ext cx="178661" cy="826009"/>
            </a:xfrm>
            <a:prstGeom prst="roundRect">
              <a:avLst>
                <a:gd name="adj" fmla="val 2745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p:cNvSpPr/>
            <p:nvPr/>
          </p:nvSpPr>
          <p:spPr bwMode="ltGray">
            <a:xfrm>
              <a:off x="7085304" y="4354567"/>
              <a:ext cx="487067" cy="826009"/>
            </a:xfrm>
            <a:prstGeom prst="roundRect">
              <a:avLst>
                <a:gd name="adj" fmla="val 2745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a:spLocks noChangeAspect="1"/>
            </p:cNvSpPr>
            <p:nvPr/>
          </p:nvSpPr>
          <p:spPr bwMode="ltGray">
            <a:xfrm>
              <a:off x="7149709" y="3949328"/>
              <a:ext cx="365760" cy="36576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a:spLocks noChangeAspect="1"/>
            </p:cNvSpPr>
            <p:nvPr/>
          </p:nvSpPr>
          <p:spPr bwMode="ltGray">
            <a:xfrm>
              <a:off x="7257660" y="4071564"/>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a:spLocks noChangeAspect="1"/>
            </p:cNvSpPr>
            <p:nvPr/>
          </p:nvSpPr>
          <p:spPr bwMode="ltGray">
            <a:xfrm>
              <a:off x="7371958" y="4071564"/>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bwMode="ltGray">
            <a:xfrm>
              <a:off x="7244710" y="3969991"/>
              <a:ext cx="186804" cy="299313"/>
            </a:xfrm>
            <a:prstGeom prst="rect">
              <a:avLst/>
            </a:prstGeom>
          </p:spPr>
          <p:txBody>
            <a:bodyPr wrap="square">
              <a:spAutoFit/>
            </a:bodyPr>
            <a:lstStyle/>
            <a:p>
              <a:pPr algn="ctr">
                <a:lnSpc>
                  <a:spcPts val="1800"/>
                </a:lnSpc>
              </a:pPr>
              <a:r>
                <a:rPr lang="en-US" sz="900" i="1" dirty="0">
                  <a:solidFill>
                    <a:schemeClr val="bg1"/>
                  </a:solidFill>
                </a:rPr>
                <a:t>L</a:t>
              </a:r>
            </a:p>
          </p:txBody>
        </p:sp>
        <p:grpSp>
          <p:nvGrpSpPr>
            <p:cNvPr id="5" name="Group 4"/>
            <p:cNvGrpSpPr/>
            <p:nvPr/>
          </p:nvGrpSpPr>
          <p:grpSpPr bwMode="ltGray">
            <a:xfrm>
              <a:off x="6881422" y="4337703"/>
              <a:ext cx="264892" cy="718935"/>
              <a:chOff x="6881422" y="4337703"/>
              <a:chExt cx="264892" cy="718935"/>
            </a:xfrm>
          </p:grpSpPr>
          <p:sp>
            <p:nvSpPr>
              <p:cNvPr id="31" name="Rounded Rectangle 30"/>
              <p:cNvSpPr/>
              <p:nvPr/>
            </p:nvSpPr>
            <p:spPr bwMode="ltGray">
              <a:xfrm rot="1800000" flipH="1">
                <a:off x="6990866" y="4337703"/>
                <a:ext cx="155448" cy="365760"/>
              </a:xfrm>
              <a:prstGeom prst="roundRect">
                <a:avLst>
                  <a:gd name="adj" fmla="val 50000"/>
                </a:avLst>
              </a:prstGeom>
              <a:solidFill>
                <a:schemeClr val="tx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ounded Rectangle 32"/>
              <p:cNvSpPr/>
              <p:nvPr/>
            </p:nvSpPr>
            <p:spPr bwMode="ltGray">
              <a:xfrm rot="600000" flipH="1" flipV="1">
                <a:off x="6881422" y="4599438"/>
                <a:ext cx="155448" cy="457200"/>
              </a:xfrm>
              <a:prstGeom prst="roundRect">
                <a:avLst>
                  <a:gd name="adj" fmla="val 50000"/>
                </a:avLst>
              </a:prstGeom>
              <a:solidFill>
                <a:schemeClr val="tx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Group 34"/>
            <p:cNvGrpSpPr/>
            <p:nvPr/>
          </p:nvGrpSpPr>
          <p:grpSpPr bwMode="ltGray">
            <a:xfrm flipH="1">
              <a:off x="7503847" y="4353894"/>
              <a:ext cx="264892" cy="718935"/>
              <a:chOff x="6881422" y="4337703"/>
              <a:chExt cx="264892" cy="718935"/>
            </a:xfrm>
          </p:grpSpPr>
          <p:sp>
            <p:nvSpPr>
              <p:cNvPr id="36" name="Rounded Rectangle 35"/>
              <p:cNvSpPr/>
              <p:nvPr/>
            </p:nvSpPr>
            <p:spPr bwMode="ltGray">
              <a:xfrm rot="1800000" flipH="1">
                <a:off x="6990866" y="4337703"/>
                <a:ext cx="155448" cy="365760"/>
              </a:xfrm>
              <a:prstGeom prst="roundRect">
                <a:avLst>
                  <a:gd name="adj" fmla="val 50000"/>
                </a:avLst>
              </a:prstGeom>
              <a:solidFill>
                <a:schemeClr val="tx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ounded Rectangle 36"/>
              <p:cNvSpPr/>
              <p:nvPr/>
            </p:nvSpPr>
            <p:spPr bwMode="ltGray">
              <a:xfrm rot="600000" flipH="1" flipV="1">
                <a:off x="6881422" y="4599438"/>
                <a:ext cx="155448" cy="457200"/>
              </a:xfrm>
              <a:prstGeom prst="roundRect">
                <a:avLst>
                  <a:gd name="adj" fmla="val 50000"/>
                </a:avLst>
              </a:prstGeom>
              <a:solidFill>
                <a:schemeClr val="tx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1509" name="Group 21508" descr="Stick figure of person representing a coworker"/>
          <p:cNvGrpSpPr/>
          <p:nvPr/>
        </p:nvGrpSpPr>
        <p:grpSpPr bwMode="ltGray">
          <a:xfrm>
            <a:off x="1867202" y="3394832"/>
            <a:ext cx="822960" cy="1902909"/>
            <a:chOff x="5502318" y="3990200"/>
            <a:chExt cx="822960" cy="1902909"/>
          </a:xfrm>
        </p:grpSpPr>
        <p:sp>
          <p:nvSpPr>
            <p:cNvPr id="40" name="Rounded Rectangle 39"/>
            <p:cNvSpPr/>
            <p:nvPr/>
          </p:nvSpPr>
          <p:spPr bwMode="ltGray">
            <a:xfrm>
              <a:off x="5669336" y="5067100"/>
              <a:ext cx="178661" cy="826009"/>
            </a:xfrm>
            <a:prstGeom prst="roundRect">
              <a:avLst>
                <a:gd name="adj" fmla="val 2745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ounded Rectangle 40"/>
            <p:cNvSpPr/>
            <p:nvPr/>
          </p:nvSpPr>
          <p:spPr bwMode="ltGray">
            <a:xfrm>
              <a:off x="5953296" y="5067100"/>
              <a:ext cx="178661" cy="826009"/>
            </a:xfrm>
            <a:prstGeom prst="roundRect">
              <a:avLst>
                <a:gd name="adj" fmla="val 2745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p:cNvSpPr/>
            <p:nvPr/>
          </p:nvSpPr>
          <p:spPr bwMode="ltGray">
            <a:xfrm>
              <a:off x="5735029" y="4395439"/>
              <a:ext cx="335700" cy="826009"/>
            </a:xfrm>
            <a:prstGeom prst="roundRect">
              <a:avLst>
                <a:gd name="adj" fmla="val 2745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a:spLocks noChangeAspect="1"/>
            </p:cNvSpPr>
            <p:nvPr/>
          </p:nvSpPr>
          <p:spPr bwMode="ltGray">
            <a:xfrm>
              <a:off x="5734329" y="3990200"/>
              <a:ext cx="365760" cy="36576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a:spLocks noChangeAspect="1"/>
            </p:cNvSpPr>
            <p:nvPr/>
          </p:nvSpPr>
          <p:spPr bwMode="ltGray">
            <a:xfrm>
              <a:off x="5842280" y="4112436"/>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a:spLocks noChangeAspect="1"/>
            </p:cNvSpPr>
            <p:nvPr/>
          </p:nvSpPr>
          <p:spPr bwMode="ltGray">
            <a:xfrm>
              <a:off x="5956578" y="4112436"/>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bwMode="ltGray">
            <a:xfrm>
              <a:off x="5829330" y="4010863"/>
              <a:ext cx="186804" cy="299313"/>
            </a:xfrm>
            <a:prstGeom prst="rect">
              <a:avLst/>
            </a:prstGeom>
          </p:spPr>
          <p:txBody>
            <a:bodyPr wrap="square">
              <a:spAutoFit/>
            </a:bodyPr>
            <a:lstStyle/>
            <a:p>
              <a:pPr algn="ctr">
                <a:lnSpc>
                  <a:spcPts val="1800"/>
                </a:lnSpc>
              </a:pPr>
              <a:r>
                <a:rPr lang="en-US" sz="900" i="1" dirty="0">
                  <a:solidFill>
                    <a:schemeClr val="bg1"/>
                  </a:solidFill>
                </a:rPr>
                <a:t>L</a:t>
              </a:r>
            </a:p>
          </p:txBody>
        </p:sp>
        <p:grpSp>
          <p:nvGrpSpPr>
            <p:cNvPr id="47" name="Group 46"/>
            <p:cNvGrpSpPr/>
            <p:nvPr/>
          </p:nvGrpSpPr>
          <p:grpSpPr bwMode="ltGray">
            <a:xfrm>
              <a:off x="5526424" y="4378575"/>
              <a:ext cx="264892" cy="718935"/>
              <a:chOff x="6881422" y="4337703"/>
              <a:chExt cx="264892" cy="718935"/>
            </a:xfrm>
          </p:grpSpPr>
          <p:sp>
            <p:nvSpPr>
              <p:cNvPr id="48" name="Rounded Rectangle 47"/>
              <p:cNvSpPr/>
              <p:nvPr/>
            </p:nvSpPr>
            <p:spPr bwMode="ltGray">
              <a:xfrm rot="1800000" flipH="1">
                <a:off x="6990866" y="4337703"/>
                <a:ext cx="155448" cy="365760"/>
              </a:xfrm>
              <a:prstGeom prst="roundRect">
                <a:avLst>
                  <a:gd name="adj" fmla="val 50000"/>
                </a:avLst>
              </a:prstGeom>
              <a:solidFill>
                <a:schemeClr val="tx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ounded Rectangle 48"/>
              <p:cNvSpPr/>
              <p:nvPr/>
            </p:nvSpPr>
            <p:spPr bwMode="ltGray">
              <a:xfrm rot="600000" flipH="1" flipV="1">
                <a:off x="6881422" y="4599438"/>
                <a:ext cx="155448" cy="457200"/>
              </a:xfrm>
              <a:prstGeom prst="roundRect">
                <a:avLst>
                  <a:gd name="adj" fmla="val 50000"/>
                </a:avLst>
              </a:prstGeom>
              <a:solidFill>
                <a:schemeClr val="tx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0" name="Group 49"/>
            <p:cNvGrpSpPr/>
            <p:nvPr/>
          </p:nvGrpSpPr>
          <p:grpSpPr bwMode="ltGray">
            <a:xfrm flipH="1">
              <a:off x="6036711" y="4394766"/>
              <a:ext cx="264892" cy="718935"/>
              <a:chOff x="6881422" y="4337703"/>
              <a:chExt cx="264892" cy="718935"/>
            </a:xfrm>
          </p:grpSpPr>
          <p:sp>
            <p:nvSpPr>
              <p:cNvPr id="51" name="Rounded Rectangle 50"/>
              <p:cNvSpPr/>
              <p:nvPr/>
            </p:nvSpPr>
            <p:spPr bwMode="ltGray">
              <a:xfrm rot="1800000" flipH="1">
                <a:off x="6990866" y="4337703"/>
                <a:ext cx="155448" cy="365760"/>
              </a:xfrm>
              <a:prstGeom prst="roundRect">
                <a:avLst>
                  <a:gd name="adj" fmla="val 50000"/>
                </a:avLst>
              </a:prstGeom>
              <a:solidFill>
                <a:schemeClr val="tx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ounded Rectangle 51"/>
              <p:cNvSpPr/>
              <p:nvPr/>
            </p:nvSpPr>
            <p:spPr bwMode="ltGray">
              <a:xfrm rot="600000" flipH="1" flipV="1">
                <a:off x="6881422" y="4599438"/>
                <a:ext cx="155448" cy="457200"/>
              </a:xfrm>
              <a:prstGeom prst="roundRect">
                <a:avLst>
                  <a:gd name="adj" fmla="val 50000"/>
                </a:avLst>
              </a:prstGeom>
              <a:solidFill>
                <a:schemeClr val="tx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3" name="Isosceles Triangle 52"/>
            <p:cNvSpPr/>
            <p:nvPr/>
          </p:nvSpPr>
          <p:spPr bwMode="ltGray">
            <a:xfrm>
              <a:off x="5502318" y="4464334"/>
              <a:ext cx="822960" cy="93493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511" name="Group 21510" descr="Stick figure of person representing a coworker"/>
          <p:cNvGrpSpPr/>
          <p:nvPr/>
        </p:nvGrpSpPr>
        <p:grpSpPr bwMode="ltGray">
          <a:xfrm>
            <a:off x="2433170" y="3685381"/>
            <a:ext cx="822960" cy="1902909"/>
            <a:chOff x="4137849" y="3475471"/>
            <a:chExt cx="822960" cy="1902909"/>
          </a:xfrm>
        </p:grpSpPr>
        <p:sp>
          <p:nvSpPr>
            <p:cNvPr id="54" name="Rounded Rectangle 53"/>
            <p:cNvSpPr/>
            <p:nvPr/>
          </p:nvSpPr>
          <p:spPr bwMode="ltGray">
            <a:xfrm>
              <a:off x="4304867" y="4552371"/>
              <a:ext cx="178661" cy="826009"/>
            </a:xfrm>
            <a:prstGeom prst="roundRect">
              <a:avLst>
                <a:gd name="adj" fmla="val 2745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ed Rectangle 54"/>
            <p:cNvSpPr/>
            <p:nvPr/>
          </p:nvSpPr>
          <p:spPr bwMode="ltGray">
            <a:xfrm>
              <a:off x="4588827" y="4552371"/>
              <a:ext cx="178661" cy="826009"/>
            </a:xfrm>
            <a:prstGeom prst="roundRect">
              <a:avLst>
                <a:gd name="adj" fmla="val 2745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bwMode="ltGray">
            <a:xfrm>
              <a:off x="4370560" y="3880710"/>
              <a:ext cx="335700" cy="826009"/>
            </a:xfrm>
            <a:prstGeom prst="roundRect">
              <a:avLst>
                <a:gd name="adj" fmla="val 2745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a:spLocks noChangeAspect="1"/>
            </p:cNvSpPr>
            <p:nvPr/>
          </p:nvSpPr>
          <p:spPr bwMode="ltGray">
            <a:xfrm>
              <a:off x="4369860" y="3475471"/>
              <a:ext cx="365760" cy="365760"/>
            </a:xfrm>
            <a:prstGeom prst="ellipse">
              <a:avLst/>
            </a:prstGeom>
            <a:solidFill>
              <a:srgbClr val="9966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a:spLocks noChangeAspect="1"/>
            </p:cNvSpPr>
            <p:nvPr/>
          </p:nvSpPr>
          <p:spPr bwMode="ltGray">
            <a:xfrm>
              <a:off x="4477811" y="3597707"/>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a:spLocks noChangeAspect="1"/>
            </p:cNvSpPr>
            <p:nvPr/>
          </p:nvSpPr>
          <p:spPr bwMode="ltGray">
            <a:xfrm>
              <a:off x="4592109" y="3597707"/>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bwMode="ltGray">
            <a:xfrm>
              <a:off x="4464861" y="3496134"/>
              <a:ext cx="186804" cy="299313"/>
            </a:xfrm>
            <a:prstGeom prst="rect">
              <a:avLst/>
            </a:prstGeom>
          </p:spPr>
          <p:txBody>
            <a:bodyPr wrap="square">
              <a:spAutoFit/>
            </a:bodyPr>
            <a:lstStyle/>
            <a:p>
              <a:pPr algn="ctr">
                <a:lnSpc>
                  <a:spcPts val="1800"/>
                </a:lnSpc>
              </a:pPr>
              <a:r>
                <a:rPr lang="en-US" sz="900" i="1" dirty="0">
                  <a:solidFill>
                    <a:schemeClr val="bg1"/>
                  </a:solidFill>
                </a:rPr>
                <a:t>L</a:t>
              </a:r>
            </a:p>
          </p:txBody>
        </p:sp>
        <p:grpSp>
          <p:nvGrpSpPr>
            <p:cNvPr id="61" name="Group 60"/>
            <p:cNvGrpSpPr/>
            <p:nvPr/>
          </p:nvGrpSpPr>
          <p:grpSpPr bwMode="ltGray">
            <a:xfrm>
              <a:off x="4161955" y="3863846"/>
              <a:ext cx="264892" cy="718935"/>
              <a:chOff x="6881422" y="4337703"/>
              <a:chExt cx="264892" cy="718935"/>
            </a:xfrm>
          </p:grpSpPr>
          <p:sp>
            <p:nvSpPr>
              <p:cNvPr id="62" name="Rounded Rectangle 61"/>
              <p:cNvSpPr/>
              <p:nvPr/>
            </p:nvSpPr>
            <p:spPr bwMode="ltGray">
              <a:xfrm rot="1800000" flipH="1">
                <a:off x="6990866" y="4337703"/>
                <a:ext cx="155448" cy="365760"/>
              </a:xfrm>
              <a:prstGeom prst="roundRect">
                <a:avLst>
                  <a:gd name="adj" fmla="val 50000"/>
                </a:avLst>
              </a:prstGeom>
              <a:solidFill>
                <a:schemeClr val="tx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ounded Rectangle 62"/>
              <p:cNvSpPr/>
              <p:nvPr/>
            </p:nvSpPr>
            <p:spPr bwMode="ltGray">
              <a:xfrm rot="600000" flipH="1" flipV="1">
                <a:off x="6881422" y="4599438"/>
                <a:ext cx="155448" cy="457200"/>
              </a:xfrm>
              <a:prstGeom prst="roundRect">
                <a:avLst>
                  <a:gd name="adj" fmla="val 50000"/>
                </a:avLst>
              </a:prstGeom>
              <a:solidFill>
                <a:schemeClr val="tx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4" name="Group 63"/>
            <p:cNvGrpSpPr/>
            <p:nvPr/>
          </p:nvGrpSpPr>
          <p:grpSpPr bwMode="ltGray">
            <a:xfrm flipH="1">
              <a:off x="4672242" y="3880037"/>
              <a:ext cx="264892" cy="718935"/>
              <a:chOff x="6881422" y="4337703"/>
              <a:chExt cx="264892" cy="718935"/>
            </a:xfrm>
          </p:grpSpPr>
          <p:sp>
            <p:nvSpPr>
              <p:cNvPr id="65" name="Rounded Rectangle 64"/>
              <p:cNvSpPr/>
              <p:nvPr/>
            </p:nvSpPr>
            <p:spPr bwMode="ltGray">
              <a:xfrm rot="1800000" flipH="1">
                <a:off x="6990866" y="4337703"/>
                <a:ext cx="155448" cy="365760"/>
              </a:xfrm>
              <a:prstGeom prst="roundRect">
                <a:avLst>
                  <a:gd name="adj" fmla="val 50000"/>
                </a:avLst>
              </a:prstGeom>
              <a:solidFill>
                <a:schemeClr val="tx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ounded Rectangle 65"/>
              <p:cNvSpPr/>
              <p:nvPr/>
            </p:nvSpPr>
            <p:spPr bwMode="ltGray">
              <a:xfrm rot="600000" flipH="1" flipV="1">
                <a:off x="6881422" y="4599438"/>
                <a:ext cx="155448" cy="457200"/>
              </a:xfrm>
              <a:prstGeom prst="roundRect">
                <a:avLst>
                  <a:gd name="adj" fmla="val 50000"/>
                </a:avLst>
              </a:prstGeom>
              <a:solidFill>
                <a:schemeClr val="tx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7" name="Isosceles Triangle 66"/>
            <p:cNvSpPr/>
            <p:nvPr/>
          </p:nvSpPr>
          <p:spPr bwMode="ltGray">
            <a:xfrm>
              <a:off x="4137849" y="3949605"/>
              <a:ext cx="822960" cy="93493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513" name="Group 21512" descr="Stick figure of person representing a coworker"/>
          <p:cNvGrpSpPr/>
          <p:nvPr/>
        </p:nvGrpSpPr>
        <p:grpSpPr bwMode="ltGray">
          <a:xfrm>
            <a:off x="1205001" y="3556113"/>
            <a:ext cx="887317" cy="1902909"/>
            <a:chOff x="2599833" y="3617629"/>
            <a:chExt cx="887317" cy="1902909"/>
          </a:xfrm>
        </p:grpSpPr>
        <p:sp>
          <p:nvSpPr>
            <p:cNvPr id="68" name="Rounded Rectangle 67"/>
            <p:cNvSpPr/>
            <p:nvPr/>
          </p:nvSpPr>
          <p:spPr bwMode="ltGray">
            <a:xfrm>
              <a:off x="2803127" y="4694529"/>
              <a:ext cx="178661" cy="826009"/>
            </a:xfrm>
            <a:prstGeom prst="roundRect">
              <a:avLst>
                <a:gd name="adj" fmla="val 2745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ounded Rectangle 68"/>
            <p:cNvSpPr/>
            <p:nvPr/>
          </p:nvSpPr>
          <p:spPr bwMode="ltGray">
            <a:xfrm>
              <a:off x="3112965" y="4694529"/>
              <a:ext cx="178661" cy="826009"/>
            </a:xfrm>
            <a:prstGeom prst="roundRect">
              <a:avLst>
                <a:gd name="adj" fmla="val 2745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ounded Rectangle 69"/>
            <p:cNvSpPr/>
            <p:nvPr/>
          </p:nvSpPr>
          <p:spPr bwMode="ltGray">
            <a:xfrm>
              <a:off x="2803715" y="4022868"/>
              <a:ext cx="487067" cy="826009"/>
            </a:xfrm>
            <a:prstGeom prst="roundRect">
              <a:avLst>
                <a:gd name="adj" fmla="val 2745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a:spLocks noChangeAspect="1"/>
            </p:cNvSpPr>
            <p:nvPr/>
          </p:nvSpPr>
          <p:spPr bwMode="ltGray">
            <a:xfrm>
              <a:off x="2868120" y="3617629"/>
              <a:ext cx="365760" cy="365760"/>
            </a:xfrm>
            <a:prstGeom prst="ellipse">
              <a:avLst/>
            </a:prstGeom>
            <a:solidFill>
              <a:srgbClr val="CC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a:spLocks noChangeAspect="1"/>
            </p:cNvSpPr>
            <p:nvPr/>
          </p:nvSpPr>
          <p:spPr bwMode="ltGray">
            <a:xfrm>
              <a:off x="2976071" y="3739865"/>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p:cNvSpPr>
              <a:spLocks noChangeAspect="1"/>
            </p:cNvSpPr>
            <p:nvPr/>
          </p:nvSpPr>
          <p:spPr bwMode="ltGray">
            <a:xfrm>
              <a:off x="3090369" y="3739865"/>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bwMode="ltGray">
            <a:xfrm>
              <a:off x="2963121" y="3638292"/>
              <a:ext cx="186804" cy="299313"/>
            </a:xfrm>
            <a:prstGeom prst="rect">
              <a:avLst/>
            </a:prstGeom>
          </p:spPr>
          <p:txBody>
            <a:bodyPr wrap="square">
              <a:spAutoFit/>
            </a:bodyPr>
            <a:lstStyle/>
            <a:p>
              <a:pPr algn="ctr">
                <a:lnSpc>
                  <a:spcPts val="1800"/>
                </a:lnSpc>
              </a:pPr>
              <a:r>
                <a:rPr lang="en-US" sz="900" i="1" dirty="0">
                  <a:solidFill>
                    <a:schemeClr val="bg1"/>
                  </a:solidFill>
                </a:rPr>
                <a:t>L</a:t>
              </a:r>
            </a:p>
          </p:txBody>
        </p:sp>
        <p:grpSp>
          <p:nvGrpSpPr>
            <p:cNvPr id="75" name="Group 74"/>
            <p:cNvGrpSpPr/>
            <p:nvPr/>
          </p:nvGrpSpPr>
          <p:grpSpPr bwMode="ltGray">
            <a:xfrm>
              <a:off x="2599833" y="4006004"/>
              <a:ext cx="264892" cy="718935"/>
              <a:chOff x="6881422" y="4337703"/>
              <a:chExt cx="264892" cy="718935"/>
            </a:xfrm>
          </p:grpSpPr>
          <p:sp>
            <p:nvSpPr>
              <p:cNvPr id="76" name="Rounded Rectangle 75"/>
              <p:cNvSpPr/>
              <p:nvPr/>
            </p:nvSpPr>
            <p:spPr bwMode="ltGray">
              <a:xfrm rot="1800000" flipH="1">
                <a:off x="6990866" y="4337703"/>
                <a:ext cx="155448" cy="365760"/>
              </a:xfrm>
              <a:prstGeom prst="roundRect">
                <a:avLst>
                  <a:gd name="adj" fmla="val 50000"/>
                </a:avLst>
              </a:prstGeom>
              <a:solidFill>
                <a:schemeClr val="tx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ounded Rectangle 76"/>
              <p:cNvSpPr/>
              <p:nvPr/>
            </p:nvSpPr>
            <p:spPr bwMode="ltGray">
              <a:xfrm rot="600000" flipH="1" flipV="1">
                <a:off x="6881422" y="4599438"/>
                <a:ext cx="155448" cy="457200"/>
              </a:xfrm>
              <a:prstGeom prst="roundRect">
                <a:avLst>
                  <a:gd name="adj" fmla="val 50000"/>
                </a:avLst>
              </a:prstGeom>
              <a:solidFill>
                <a:schemeClr val="tx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8" name="Group 77"/>
            <p:cNvGrpSpPr/>
            <p:nvPr/>
          </p:nvGrpSpPr>
          <p:grpSpPr bwMode="ltGray">
            <a:xfrm flipH="1">
              <a:off x="3222258" y="4022195"/>
              <a:ext cx="264892" cy="718935"/>
              <a:chOff x="6881422" y="4337703"/>
              <a:chExt cx="264892" cy="718935"/>
            </a:xfrm>
          </p:grpSpPr>
          <p:sp>
            <p:nvSpPr>
              <p:cNvPr id="79" name="Rounded Rectangle 78"/>
              <p:cNvSpPr/>
              <p:nvPr/>
            </p:nvSpPr>
            <p:spPr bwMode="ltGray">
              <a:xfrm rot="1800000" flipH="1">
                <a:off x="6990866" y="4337703"/>
                <a:ext cx="155448" cy="365760"/>
              </a:xfrm>
              <a:prstGeom prst="roundRect">
                <a:avLst>
                  <a:gd name="adj" fmla="val 50000"/>
                </a:avLst>
              </a:prstGeom>
              <a:solidFill>
                <a:schemeClr val="tx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ounded Rectangle 79"/>
              <p:cNvSpPr/>
              <p:nvPr/>
            </p:nvSpPr>
            <p:spPr bwMode="ltGray">
              <a:xfrm rot="600000" flipH="1" flipV="1">
                <a:off x="6881422" y="4599438"/>
                <a:ext cx="155448" cy="457200"/>
              </a:xfrm>
              <a:prstGeom prst="roundRect">
                <a:avLst>
                  <a:gd name="adj" fmla="val 50000"/>
                </a:avLst>
              </a:prstGeom>
              <a:solidFill>
                <a:schemeClr val="tx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1516" name="Group 21515" descr="Stick figure of person with a job improvement idea"/>
          <p:cNvGrpSpPr/>
          <p:nvPr/>
        </p:nvGrpSpPr>
        <p:grpSpPr bwMode="ltGray">
          <a:xfrm>
            <a:off x="6072746" y="2872756"/>
            <a:ext cx="999375" cy="2654887"/>
            <a:chOff x="9144419" y="3434633"/>
            <a:chExt cx="999375" cy="2654887"/>
          </a:xfrm>
        </p:grpSpPr>
        <p:sp>
          <p:nvSpPr>
            <p:cNvPr id="7" name="Rounded Rectangle 6"/>
            <p:cNvSpPr/>
            <p:nvPr/>
          </p:nvSpPr>
          <p:spPr bwMode="ltGray">
            <a:xfrm>
              <a:off x="9347713" y="5263511"/>
              <a:ext cx="178661" cy="826009"/>
            </a:xfrm>
            <a:prstGeom prst="roundRect">
              <a:avLst>
                <a:gd name="adj" fmla="val 2745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bwMode="ltGray">
            <a:xfrm>
              <a:off x="9657551" y="5263511"/>
              <a:ext cx="178661" cy="826009"/>
            </a:xfrm>
            <a:prstGeom prst="roundRect">
              <a:avLst>
                <a:gd name="adj" fmla="val 2745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bwMode="ltGray">
            <a:xfrm>
              <a:off x="9348301" y="4591850"/>
              <a:ext cx="487067" cy="826009"/>
            </a:xfrm>
            <a:prstGeom prst="roundRect">
              <a:avLst>
                <a:gd name="adj" fmla="val 2745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a:spLocks noChangeAspect="1"/>
            </p:cNvSpPr>
            <p:nvPr/>
          </p:nvSpPr>
          <p:spPr bwMode="ltGray">
            <a:xfrm>
              <a:off x="9412706" y="4186611"/>
              <a:ext cx="365760" cy="36576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bwMode="ltGray">
            <a:xfrm rot="24720000">
              <a:off x="9832873" y="4421269"/>
              <a:ext cx="155448" cy="365760"/>
            </a:xfrm>
            <a:prstGeom prst="roundRect">
              <a:avLst>
                <a:gd name="adj" fmla="val 50000"/>
              </a:avLst>
            </a:prstGeom>
            <a:solidFill>
              <a:schemeClr val="tx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a:spLocks noChangeAspect="1"/>
            </p:cNvSpPr>
            <p:nvPr/>
          </p:nvSpPr>
          <p:spPr bwMode="ltGray">
            <a:xfrm>
              <a:off x="9520657" y="4308847"/>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a:spLocks noChangeAspect="1"/>
            </p:cNvSpPr>
            <p:nvPr/>
          </p:nvSpPr>
          <p:spPr bwMode="ltGray">
            <a:xfrm>
              <a:off x="9634955" y="4308847"/>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bwMode="ltGray">
            <a:xfrm>
              <a:off x="9507707" y="4207274"/>
              <a:ext cx="186804" cy="299313"/>
            </a:xfrm>
            <a:prstGeom prst="rect">
              <a:avLst/>
            </a:prstGeom>
          </p:spPr>
          <p:txBody>
            <a:bodyPr wrap="square">
              <a:spAutoFit/>
            </a:bodyPr>
            <a:lstStyle/>
            <a:p>
              <a:pPr algn="ctr">
                <a:lnSpc>
                  <a:spcPts val="1800"/>
                </a:lnSpc>
              </a:pPr>
              <a:r>
                <a:rPr lang="en-US" sz="900" i="1" dirty="0">
                  <a:solidFill>
                    <a:schemeClr val="bg1"/>
                  </a:solidFill>
                </a:rPr>
                <a:t>L</a:t>
              </a:r>
            </a:p>
          </p:txBody>
        </p:sp>
        <p:sp>
          <p:nvSpPr>
            <p:cNvPr id="16" name="Rounded Rectangle 15"/>
            <p:cNvSpPr/>
            <p:nvPr/>
          </p:nvSpPr>
          <p:spPr bwMode="ltGray">
            <a:xfrm rot="1800000" flipH="1">
              <a:off x="9253863" y="4574986"/>
              <a:ext cx="155448" cy="365760"/>
            </a:xfrm>
            <a:prstGeom prst="roundRect">
              <a:avLst>
                <a:gd name="adj" fmla="val 50000"/>
              </a:avLst>
            </a:prstGeom>
            <a:solidFill>
              <a:schemeClr val="tx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bwMode="ltGray">
            <a:xfrm rot="22620000" flipH="1">
              <a:off x="9988346" y="4103106"/>
              <a:ext cx="155448" cy="457200"/>
            </a:xfrm>
            <a:prstGeom prst="roundRect">
              <a:avLst>
                <a:gd name="adj" fmla="val 50000"/>
              </a:avLst>
            </a:prstGeom>
            <a:solidFill>
              <a:schemeClr val="tx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bwMode="ltGray">
            <a:xfrm rot="600000" flipH="1" flipV="1">
              <a:off x="9144419" y="4836721"/>
              <a:ext cx="155448" cy="457200"/>
            </a:xfrm>
            <a:prstGeom prst="roundRect">
              <a:avLst>
                <a:gd name="adj" fmla="val 50000"/>
              </a:avLst>
            </a:prstGeom>
            <a:solidFill>
              <a:schemeClr val="tx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514" name="Picture 10" descr="Light Bulb Yellow - Free vector graphic on Pixabay"/>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ltGray">
            <a:xfrm>
              <a:off x="9392167" y="3434633"/>
              <a:ext cx="485576" cy="67120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oup 5" descr="Stick figure of person representing a work supervisor">
            <a:extLst>
              <a:ext uri="{FF2B5EF4-FFF2-40B4-BE49-F238E27FC236}">
                <a16:creationId xmlns:a16="http://schemas.microsoft.com/office/drawing/2014/main" id="{26ECB0FA-7AD9-4D26-9178-5A711F22C557}"/>
              </a:ext>
            </a:extLst>
          </p:cNvPr>
          <p:cNvGrpSpPr/>
          <p:nvPr/>
        </p:nvGrpSpPr>
        <p:grpSpPr bwMode="ltGray">
          <a:xfrm>
            <a:off x="9816988" y="3602078"/>
            <a:ext cx="887317" cy="1902909"/>
            <a:chOff x="9816988" y="3602078"/>
            <a:chExt cx="887317" cy="1902909"/>
          </a:xfrm>
        </p:grpSpPr>
        <p:sp>
          <p:nvSpPr>
            <p:cNvPr id="96" name="Rounded Rectangle 95"/>
            <p:cNvSpPr/>
            <p:nvPr/>
          </p:nvSpPr>
          <p:spPr bwMode="ltGray">
            <a:xfrm>
              <a:off x="10020282" y="4678978"/>
              <a:ext cx="178661" cy="826009"/>
            </a:xfrm>
            <a:prstGeom prst="roundRect">
              <a:avLst>
                <a:gd name="adj" fmla="val 2745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ounded Rectangle 96"/>
            <p:cNvSpPr/>
            <p:nvPr/>
          </p:nvSpPr>
          <p:spPr bwMode="ltGray">
            <a:xfrm>
              <a:off x="10330120" y="4678978"/>
              <a:ext cx="178661" cy="826009"/>
            </a:xfrm>
            <a:prstGeom prst="roundRect">
              <a:avLst>
                <a:gd name="adj" fmla="val 2745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ounded Rectangle 97"/>
            <p:cNvSpPr/>
            <p:nvPr/>
          </p:nvSpPr>
          <p:spPr bwMode="ltGray">
            <a:xfrm>
              <a:off x="10020870" y="4007317"/>
              <a:ext cx="487067" cy="826009"/>
            </a:xfrm>
            <a:prstGeom prst="roundRect">
              <a:avLst>
                <a:gd name="adj" fmla="val 2745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descr="Stick figure of person representing a supervisor"/>
            <p:cNvSpPr>
              <a:spLocks noChangeAspect="1"/>
            </p:cNvSpPr>
            <p:nvPr/>
          </p:nvSpPr>
          <p:spPr bwMode="ltGray">
            <a:xfrm>
              <a:off x="10085275" y="3602078"/>
              <a:ext cx="365760" cy="36576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a:spLocks noChangeAspect="1"/>
            </p:cNvSpPr>
            <p:nvPr/>
          </p:nvSpPr>
          <p:spPr bwMode="ltGray">
            <a:xfrm>
              <a:off x="10193226" y="3724314"/>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p:cNvSpPr>
              <a:spLocks noChangeAspect="1"/>
            </p:cNvSpPr>
            <p:nvPr/>
          </p:nvSpPr>
          <p:spPr bwMode="ltGray">
            <a:xfrm>
              <a:off x="10307524" y="3724314"/>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bwMode="ltGray">
            <a:xfrm>
              <a:off x="10180276" y="3622741"/>
              <a:ext cx="186804" cy="299313"/>
            </a:xfrm>
            <a:prstGeom prst="rect">
              <a:avLst/>
            </a:prstGeom>
          </p:spPr>
          <p:txBody>
            <a:bodyPr wrap="square">
              <a:spAutoFit/>
            </a:bodyPr>
            <a:lstStyle/>
            <a:p>
              <a:pPr algn="ctr">
                <a:lnSpc>
                  <a:spcPts val="1800"/>
                </a:lnSpc>
              </a:pPr>
              <a:r>
                <a:rPr lang="en-US" sz="900" i="1" dirty="0">
                  <a:solidFill>
                    <a:schemeClr val="bg1"/>
                  </a:solidFill>
                </a:rPr>
                <a:t>L</a:t>
              </a:r>
            </a:p>
          </p:txBody>
        </p:sp>
        <p:grpSp>
          <p:nvGrpSpPr>
            <p:cNvPr id="103" name="Group 102"/>
            <p:cNvGrpSpPr/>
            <p:nvPr/>
          </p:nvGrpSpPr>
          <p:grpSpPr bwMode="ltGray">
            <a:xfrm>
              <a:off x="9816988" y="3990453"/>
              <a:ext cx="264892" cy="718935"/>
              <a:chOff x="6881422" y="4337703"/>
              <a:chExt cx="264892" cy="718935"/>
            </a:xfrm>
          </p:grpSpPr>
          <p:sp>
            <p:nvSpPr>
              <p:cNvPr id="104" name="Rounded Rectangle 103"/>
              <p:cNvSpPr/>
              <p:nvPr/>
            </p:nvSpPr>
            <p:spPr bwMode="ltGray">
              <a:xfrm rot="1800000" flipH="1">
                <a:off x="6990866" y="4337703"/>
                <a:ext cx="155448" cy="365760"/>
              </a:xfrm>
              <a:prstGeom prst="roundRect">
                <a:avLst>
                  <a:gd name="adj" fmla="val 50000"/>
                </a:avLst>
              </a:prstGeom>
              <a:solidFill>
                <a:schemeClr val="tx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ounded Rectangle 104"/>
              <p:cNvSpPr/>
              <p:nvPr/>
            </p:nvSpPr>
            <p:spPr bwMode="ltGray">
              <a:xfrm rot="600000" flipH="1" flipV="1">
                <a:off x="6881422" y="4599438"/>
                <a:ext cx="155448" cy="457200"/>
              </a:xfrm>
              <a:prstGeom prst="roundRect">
                <a:avLst>
                  <a:gd name="adj" fmla="val 50000"/>
                </a:avLst>
              </a:prstGeom>
              <a:solidFill>
                <a:schemeClr val="tx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6" name="Group 105"/>
            <p:cNvGrpSpPr/>
            <p:nvPr/>
          </p:nvGrpSpPr>
          <p:grpSpPr bwMode="ltGray">
            <a:xfrm flipH="1">
              <a:off x="10439413" y="4006644"/>
              <a:ext cx="264892" cy="718935"/>
              <a:chOff x="6881422" y="4337703"/>
              <a:chExt cx="264892" cy="718935"/>
            </a:xfrm>
          </p:grpSpPr>
          <p:sp>
            <p:nvSpPr>
              <p:cNvPr id="107" name="Rounded Rectangle 106"/>
              <p:cNvSpPr/>
              <p:nvPr/>
            </p:nvSpPr>
            <p:spPr bwMode="ltGray">
              <a:xfrm rot="1800000" flipH="1">
                <a:off x="6990866" y="4337703"/>
                <a:ext cx="155448" cy="365760"/>
              </a:xfrm>
              <a:prstGeom prst="roundRect">
                <a:avLst>
                  <a:gd name="adj" fmla="val 50000"/>
                </a:avLst>
              </a:prstGeom>
              <a:solidFill>
                <a:schemeClr val="tx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ounded Rectangle 107"/>
              <p:cNvSpPr/>
              <p:nvPr/>
            </p:nvSpPr>
            <p:spPr bwMode="ltGray">
              <a:xfrm rot="600000" flipH="1" flipV="1">
                <a:off x="6881422" y="4599438"/>
                <a:ext cx="155448" cy="457200"/>
              </a:xfrm>
              <a:prstGeom prst="roundRect">
                <a:avLst>
                  <a:gd name="adj" fmla="val 50000"/>
                </a:avLst>
              </a:prstGeom>
              <a:solidFill>
                <a:schemeClr val="tx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0" name="Isosceles Triangle 109"/>
            <p:cNvSpPr/>
            <p:nvPr/>
          </p:nvSpPr>
          <p:spPr bwMode="ltGray">
            <a:xfrm rot="10800000">
              <a:off x="10210590" y="4454357"/>
              <a:ext cx="116240" cy="91440"/>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05" name="Trapezoid 21504"/>
            <p:cNvSpPr/>
            <p:nvPr/>
          </p:nvSpPr>
          <p:spPr bwMode="ltGray">
            <a:xfrm flipH="1" flipV="1">
              <a:off x="10200130" y="4009030"/>
              <a:ext cx="137160" cy="91440"/>
            </a:xfrm>
            <a:prstGeom prst="trapezoid">
              <a:avLst>
                <a:gd name="adj" fmla="val 42523"/>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Trapezoid 111"/>
            <p:cNvSpPr/>
            <p:nvPr/>
          </p:nvSpPr>
          <p:spPr bwMode="ltGray">
            <a:xfrm rot="10800000" flipH="1" flipV="1">
              <a:off x="10209274" y="4007317"/>
              <a:ext cx="118872" cy="453450"/>
            </a:xfrm>
            <a:prstGeom prst="trapezoid">
              <a:avLst>
                <a:gd name="adj" fmla="val 42523"/>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517" name="Left Arrow 21516">
            <a:extLst>
              <a:ext uri="{C183D7F6-B498-43B3-948B-1728B52AA6E4}">
                <adec:decorative xmlns:adec="http://schemas.microsoft.com/office/drawing/2017/decorative" val="1"/>
              </a:ext>
            </a:extLst>
          </p:cNvPr>
          <p:cNvSpPr/>
          <p:nvPr/>
        </p:nvSpPr>
        <p:spPr>
          <a:xfrm>
            <a:off x="4201062" y="4357919"/>
            <a:ext cx="1440611" cy="181285"/>
          </a:xfrm>
          <a:prstGeom prst="lef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Left Arrow 119">
            <a:extLst>
              <a:ext uri="{C183D7F6-B498-43B3-948B-1728B52AA6E4}">
                <adec:decorative xmlns:adec="http://schemas.microsoft.com/office/drawing/2017/decorative" val="1"/>
              </a:ext>
            </a:extLst>
          </p:cNvPr>
          <p:cNvSpPr/>
          <p:nvPr/>
        </p:nvSpPr>
        <p:spPr>
          <a:xfrm rot="10800000">
            <a:off x="7493481" y="4357919"/>
            <a:ext cx="1440611" cy="181285"/>
          </a:xfrm>
          <a:prstGeom prst="lef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p:cNvSpPr>
            <a:spLocks noChangeArrowheads="1"/>
          </p:cNvSpPr>
          <p:nvPr/>
        </p:nvSpPr>
        <p:spPr bwMode="auto">
          <a:xfrm>
            <a:off x="9610166" y="2985892"/>
            <a:ext cx="130847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rgbClr val="7C5F1E"/>
              </a:buClr>
              <a:buSzPct val="80000"/>
              <a:buFont typeface="Wingdings 2" panose="05020102010507070707" pitchFamily="18" charset="2"/>
              <a:buChar char=""/>
              <a:defRPr sz="3200">
                <a:solidFill>
                  <a:schemeClr val="tx1"/>
                </a:solidFill>
                <a:latin typeface="Verdana" panose="020B0604030504040204" pitchFamily="34" charset="0"/>
              </a:defRPr>
            </a:lvl1pPr>
            <a:lvl2pPr marL="742950" indent="-285750">
              <a:spcBef>
                <a:spcPts val="550"/>
              </a:spcBef>
              <a:buClr>
                <a:srgbClr val="7C5F1E"/>
              </a:buClr>
              <a:buFont typeface="Verdana" panose="020B0604030504040204" pitchFamily="34" charset="0"/>
              <a:buChar char="◦"/>
              <a:defRPr sz="2800">
                <a:solidFill>
                  <a:schemeClr val="tx1"/>
                </a:solidFill>
                <a:latin typeface="Verdana" panose="020B0604030504040204" pitchFamily="34" charset="0"/>
              </a:defRPr>
            </a:lvl2pPr>
            <a:lvl3pPr marL="1143000" indent="-228600">
              <a:spcBef>
                <a:spcPct val="20000"/>
              </a:spcBef>
              <a:buClr>
                <a:srgbClr val="BA8F2D"/>
              </a:buClr>
              <a:buFont typeface="Wingdings 2" panose="05020102010507070707" pitchFamily="18" charset="2"/>
              <a:buChar char=""/>
              <a:defRPr sz="2400">
                <a:solidFill>
                  <a:schemeClr val="tx1"/>
                </a:solidFill>
                <a:latin typeface="Verdana" panose="020B0604030504040204" pitchFamily="34" charset="0"/>
              </a:defRPr>
            </a:lvl3pPr>
            <a:lvl4pPr marL="1600200" indent="-228600">
              <a:spcBef>
                <a:spcPct val="20000"/>
              </a:spcBef>
              <a:buClr>
                <a:srgbClr val="E8D19D"/>
              </a:buClr>
              <a:buFont typeface="Wingdings 2" panose="05020102010507070707" pitchFamily="18" charset="2"/>
              <a:buChar char=""/>
              <a:defRPr sz="2000">
                <a:solidFill>
                  <a:schemeClr val="tx1"/>
                </a:solidFill>
                <a:latin typeface="Verdana" panose="020B0604030504040204" pitchFamily="34" charset="0"/>
              </a:defRPr>
            </a:lvl4pPr>
            <a:lvl5pPr marL="2057400" indent="-228600">
              <a:spcBef>
                <a:spcPct val="20000"/>
              </a:spcBef>
              <a:buClr>
                <a:srgbClr val="EFE0BE"/>
              </a:buClr>
              <a:buFont typeface="Wingdings 2" panose="05020102010507070707" pitchFamily="18" charset="2"/>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9pPr>
          </a:lstStyle>
          <a:p>
            <a:pPr algn="ctr">
              <a:spcBef>
                <a:spcPct val="0"/>
              </a:spcBef>
              <a:buClrTx/>
              <a:buSzTx/>
              <a:buNone/>
            </a:pPr>
            <a:r>
              <a:rPr lang="en-US" sz="1400" b="1" dirty="0">
                <a:latin typeface="Arial" panose="020B0604020202020204" pitchFamily="34" charset="0"/>
                <a:cs typeface="Arial" panose="020B0604020202020204" pitchFamily="34" charset="0"/>
              </a:rPr>
              <a:t>Supervisor</a:t>
            </a:r>
          </a:p>
        </p:txBody>
      </p:sp>
      <p:sp>
        <p:nvSpPr>
          <p:cNvPr id="122" name="Rectangle 121"/>
          <p:cNvSpPr>
            <a:spLocks noChangeArrowheads="1"/>
          </p:cNvSpPr>
          <p:nvPr/>
        </p:nvSpPr>
        <p:spPr bwMode="auto">
          <a:xfrm>
            <a:off x="1690085" y="2985892"/>
            <a:ext cx="130847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rgbClr val="7C5F1E"/>
              </a:buClr>
              <a:buSzPct val="80000"/>
              <a:buFont typeface="Wingdings 2" panose="05020102010507070707" pitchFamily="18" charset="2"/>
              <a:buChar char=""/>
              <a:defRPr sz="3200">
                <a:solidFill>
                  <a:schemeClr val="tx1"/>
                </a:solidFill>
                <a:latin typeface="Verdana" panose="020B0604030504040204" pitchFamily="34" charset="0"/>
              </a:defRPr>
            </a:lvl1pPr>
            <a:lvl2pPr marL="742950" indent="-285750">
              <a:spcBef>
                <a:spcPts val="550"/>
              </a:spcBef>
              <a:buClr>
                <a:srgbClr val="7C5F1E"/>
              </a:buClr>
              <a:buFont typeface="Verdana" panose="020B0604030504040204" pitchFamily="34" charset="0"/>
              <a:buChar char="◦"/>
              <a:defRPr sz="2800">
                <a:solidFill>
                  <a:schemeClr val="tx1"/>
                </a:solidFill>
                <a:latin typeface="Verdana" panose="020B0604030504040204" pitchFamily="34" charset="0"/>
              </a:defRPr>
            </a:lvl2pPr>
            <a:lvl3pPr marL="1143000" indent="-228600">
              <a:spcBef>
                <a:spcPct val="20000"/>
              </a:spcBef>
              <a:buClr>
                <a:srgbClr val="BA8F2D"/>
              </a:buClr>
              <a:buFont typeface="Wingdings 2" panose="05020102010507070707" pitchFamily="18" charset="2"/>
              <a:buChar char=""/>
              <a:defRPr sz="2400">
                <a:solidFill>
                  <a:schemeClr val="tx1"/>
                </a:solidFill>
                <a:latin typeface="Verdana" panose="020B0604030504040204" pitchFamily="34" charset="0"/>
              </a:defRPr>
            </a:lvl3pPr>
            <a:lvl4pPr marL="1600200" indent="-228600">
              <a:spcBef>
                <a:spcPct val="20000"/>
              </a:spcBef>
              <a:buClr>
                <a:srgbClr val="E8D19D"/>
              </a:buClr>
              <a:buFont typeface="Wingdings 2" panose="05020102010507070707" pitchFamily="18" charset="2"/>
              <a:buChar char=""/>
              <a:defRPr sz="2000">
                <a:solidFill>
                  <a:schemeClr val="tx1"/>
                </a:solidFill>
                <a:latin typeface="Verdana" panose="020B0604030504040204" pitchFamily="34" charset="0"/>
              </a:defRPr>
            </a:lvl4pPr>
            <a:lvl5pPr marL="2057400" indent="-228600">
              <a:spcBef>
                <a:spcPct val="20000"/>
              </a:spcBef>
              <a:buClr>
                <a:srgbClr val="EFE0BE"/>
              </a:buClr>
              <a:buFont typeface="Wingdings 2" panose="05020102010507070707" pitchFamily="18" charset="2"/>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9pPr>
          </a:lstStyle>
          <a:p>
            <a:pPr algn="ctr">
              <a:spcBef>
                <a:spcPct val="0"/>
              </a:spcBef>
              <a:buClrTx/>
              <a:buSzTx/>
              <a:buNone/>
            </a:pPr>
            <a:r>
              <a:rPr lang="en-US" sz="1400" b="1" dirty="0">
                <a:latin typeface="Arial" panose="020B0604020202020204" pitchFamily="34" charset="0"/>
                <a:cs typeface="Arial" panose="020B0604020202020204" pitchFamily="34" charset="0"/>
              </a:rPr>
              <a:t>Coworkers</a:t>
            </a:r>
          </a:p>
        </p:txBody>
      </p:sp>
      <p:sp>
        <p:nvSpPr>
          <p:cNvPr id="123" name="Rectangle 24"/>
          <p:cNvSpPr>
            <a:spLocks noChangeArrowheads="1"/>
          </p:cNvSpPr>
          <p:nvPr/>
        </p:nvSpPr>
        <p:spPr bwMode="auto">
          <a:xfrm>
            <a:off x="3160905" y="5516324"/>
            <a:ext cx="671634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rgbClr val="7C5F1E"/>
              </a:buClr>
              <a:buSzPct val="80000"/>
              <a:buFont typeface="Wingdings 2" panose="05020102010507070707" pitchFamily="18" charset="2"/>
              <a:buChar char=""/>
              <a:defRPr sz="3200">
                <a:solidFill>
                  <a:schemeClr val="tx1"/>
                </a:solidFill>
                <a:latin typeface="Verdana" panose="020B0604030504040204" pitchFamily="34" charset="0"/>
              </a:defRPr>
            </a:lvl1pPr>
            <a:lvl2pPr marL="742950" indent="-285750">
              <a:spcBef>
                <a:spcPts val="550"/>
              </a:spcBef>
              <a:buClr>
                <a:srgbClr val="7C5F1E"/>
              </a:buClr>
              <a:buFont typeface="Verdana" panose="020B0604030504040204" pitchFamily="34" charset="0"/>
              <a:buChar char="◦"/>
              <a:defRPr sz="2800">
                <a:solidFill>
                  <a:schemeClr val="tx1"/>
                </a:solidFill>
                <a:latin typeface="Verdana" panose="020B0604030504040204" pitchFamily="34" charset="0"/>
              </a:defRPr>
            </a:lvl2pPr>
            <a:lvl3pPr marL="1143000" indent="-228600">
              <a:spcBef>
                <a:spcPct val="20000"/>
              </a:spcBef>
              <a:buClr>
                <a:srgbClr val="BA8F2D"/>
              </a:buClr>
              <a:buFont typeface="Wingdings 2" panose="05020102010507070707" pitchFamily="18" charset="2"/>
              <a:buChar char=""/>
              <a:defRPr sz="2400">
                <a:solidFill>
                  <a:schemeClr val="tx1"/>
                </a:solidFill>
                <a:latin typeface="Verdana" panose="020B0604030504040204" pitchFamily="34" charset="0"/>
              </a:defRPr>
            </a:lvl3pPr>
            <a:lvl4pPr marL="1600200" indent="-228600">
              <a:spcBef>
                <a:spcPct val="20000"/>
              </a:spcBef>
              <a:buClr>
                <a:srgbClr val="E8D19D"/>
              </a:buClr>
              <a:buFont typeface="Wingdings 2" panose="05020102010507070707" pitchFamily="18" charset="2"/>
              <a:buChar char=""/>
              <a:defRPr sz="2000">
                <a:solidFill>
                  <a:schemeClr val="tx1"/>
                </a:solidFill>
                <a:latin typeface="Verdana" panose="020B0604030504040204" pitchFamily="34" charset="0"/>
              </a:defRPr>
            </a:lvl4pPr>
            <a:lvl5pPr marL="2057400" indent="-228600">
              <a:spcBef>
                <a:spcPct val="20000"/>
              </a:spcBef>
              <a:buClr>
                <a:srgbClr val="EFE0BE"/>
              </a:buClr>
              <a:buFont typeface="Wingdings 2" panose="05020102010507070707" pitchFamily="18" charset="2"/>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EFE0BE"/>
              </a:buClr>
              <a:buFont typeface="Wingdings 2" panose="05020102010507070707" pitchFamily="18" charset="2"/>
              <a:buChar char=""/>
              <a:defRPr sz="2000">
                <a:solidFill>
                  <a:schemeClr val="tx1"/>
                </a:solidFill>
                <a:latin typeface="Verdana" panose="020B0604030504040204" pitchFamily="34" charset="0"/>
              </a:defRPr>
            </a:lvl9pPr>
          </a:lstStyle>
          <a:p>
            <a:pPr algn="ctr">
              <a:spcBef>
                <a:spcPct val="0"/>
              </a:spcBef>
              <a:buClrTx/>
              <a:buSzTx/>
              <a:buNone/>
            </a:pPr>
            <a:r>
              <a:rPr lang="en-US" sz="1600" b="1" dirty="0">
                <a:latin typeface="Arial" panose="020B0604020202020204" pitchFamily="34" charset="0"/>
                <a:cs typeface="Arial" panose="020B0604020202020204" pitchFamily="34" charset="0"/>
              </a:rPr>
              <a:t>As a young or newly hired employee, you may notice ways to make the work easier that longer-term employees have not considered</a:t>
            </a:r>
          </a:p>
        </p:txBody>
      </p:sp>
    </p:spTree>
    <p:extLst>
      <p:ext uri="{BB962C8B-B14F-4D97-AF65-F5344CB8AC3E}">
        <p14:creationId xmlns:p14="http://schemas.microsoft.com/office/powerpoint/2010/main" val="3107131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627953" cy="1450757"/>
          </a:xfrm>
        </p:spPr>
        <p:txBody>
          <a:bodyPr/>
          <a:lstStyle/>
          <a:p>
            <a:r>
              <a:rPr lang="en-US" dirty="0"/>
              <a:t>Lowering Cumulative Trauma Risk</a:t>
            </a:r>
            <a:br>
              <a:rPr lang="en-US" dirty="0"/>
            </a:br>
            <a:r>
              <a:rPr lang="en-US" sz="4400" b="0" spc="0" dirty="0"/>
              <a:t>As a Young Employee…</a:t>
            </a:r>
            <a:endParaRPr lang="en-US" b="0" spc="0" dirty="0"/>
          </a:p>
        </p:txBody>
      </p:sp>
      <p:sp>
        <p:nvSpPr>
          <p:cNvPr id="3" name="Content Placeholder 2"/>
          <p:cNvSpPr>
            <a:spLocks noGrp="1"/>
          </p:cNvSpPr>
          <p:nvPr>
            <p:ph idx="1"/>
          </p:nvPr>
        </p:nvSpPr>
        <p:spPr>
          <a:xfrm>
            <a:off x="1097279" y="1845734"/>
            <a:ext cx="9711619" cy="4023360"/>
          </a:xfrm>
        </p:spPr>
        <p:txBody>
          <a:bodyPr/>
          <a:lstStyle/>
          <a:p>
            <a:r>
              <a:rPr lang="en-US" spc="-50" dirty="0"/>
              <a:t>Do not be afraid to ask questions about job</a:t>
            </a:r>
          </a:p>
          <a:p>
            <a:pPr lvl="1"/>
            <a:r>
              <a:rPr lang="en-US" spc="-50" dirty="0"/>
              <a:t>Obvious risks to others may not be obvious to you</a:t>
            </a:r>
          </a:p>
          <a:p>
            <a:r>
              <a:rPr lang="en-US" spc="-50" dirty="0"/>
              <a:t>Find a more-senior employee to                  provide guidance</a:t>
            </a:r>
          </a:p>
          <a:p>
            <a:pPr lvl="1"/>
            <a:r>
              <a:rPr lang="en-US" spc="-50" dirty="0"/>
              <a:t>They can offer job tips not covered in training</a:t>
            </a:r>
          </a:p>
          <a:p>
            <a:r>
              <a:rPr lang="en-US" spc="-50" dirty="0"/>
              <a:t>Reduce exposure to possible distractions</a:t>
            </a:r>
          </a:p>
          <a:p>
            <a:pPr lvl="1"/>
            <a:r>
              <a:rPr lang="en-US" spc="-50" dirty="0"/>
              <a:t>Working safely may require more attention          than you are used to</a:t>
            </a:r>
          </a:p>
        </p:txBody>
      </p:sp>
      <p:sp>
        <p:nvSpPr>
          <p:cNvPr id="4" name="Slide Number Placeholder 3"/>
          <p:cNvSpPr>
            <a:spLocks noGrp="1"/>
          </p:cNvSpPr>
          <p:nvPr>
            <p:ph type="sldNum" sz="quarter" idx="12"/>
          </p:nvPr>
        </p:nvSpPr>
        <p:spPr/>
        <p:txBody>
          <a:bodyPr/>
          <a:lstStyle/>
          <a:p>
            <a:fld id="{E5A08E0C-470D-4DAC-8534-76A0BAF8E78E}" type="slidenum">
              <a:rPr lang="en-US" smtClean="0"/>
              <a:t>37</a:t>
            </a:fld>
            <a:endParaRPr lang="en-US" dirty="0"/>
          </a:p>
        </p:txBody>
      </p:sp>
      <p:sp>
        <p:nvSpPr>
          <p:cNvPr id="21" name="AutoShape 2" descr="File:Green-checkmark.svg - Wikimedia Common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9" name="Group 8" descr="Stick figure of person asking a question">
            <a:extLst>
              <a:ext uri="{FF2B5EF4-FFF2-40B4-BE49-F238E27FC236}">
                <a16:creationId xmlns:a16="http://schemas.microsoft.com/office/drawing/2014/main" id="{B69AABBE-E44E-472D-8BF9-C73FC4A6B60F}"/>
              </a:ext>
            </a:extLst>
          </p:cNvPr>
          <p:cNvGrpSpPr/>
          <p:nvPr/>
        </p:nvGrpSpPr>
        <p:grpSpPr bwMode="ltGray">
          <a:xfrm>
            <a:off x="10445963" y="1810855"/>
            <a:ext cx="990662" cy="1191138"/>
            <a:chOff x="10445963" y="1810855"/>
            <a:chExt cx="990662" cy="1191138"/>
          </a:xfrm>
        </p:grpSpPr>
        <p:sp>
          <p:nvSpPr>
            <p:cNvPr id="15" name="Oval Callout 14"/>
            <p:cNvSpPr/>
            <p:nvPr/>
          </p:nvSpPr>
          <p:spPr bwMode="ltGray">
            <a:xfrm>
              <a:off x="10445963" y="1845734"/>
              <a:ext cx="448886" cy="426786"/>
            </a:xfrm>
            <a:prstGeom prst="wedgeEllipseCallout">
              <a:avLst>
                <a:gd name="adj1" fmla="val 59849"/>
                <a:gd name="adj2" fmla="val 5340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descr="Stick figure of person asking a question">
              <a:extLst>
                <a:ext uri="{FF2B5EF4-FFF2-40B4-BE49-F238E27FC236}">
                  <a16:creationId xmlns:a16="http://schemas.microsoft.com/office/drawing/2014/main" id="{D1C11B2B-3C9D-4819-BC8E-506F3AD88B43}"/>
                </a:ext>
              </a:extLst>
            </p:cNvPr>
            <p:cNvGrpSpPr/>
            <p:nvPr/>
          </p:nvGrpSpPr>
          <p:grpSpPr bwMode="ltGray">
            <a:xfrm>
              <a:off x="10488938" y="1810855"/>
              <a:ext cx="947687" cy="1191138"/>
              <a:chOff x="10488938" y="1810855"/>
              <a:chExt cx="947687" cy="1191138"/>
            </a:xfrm>
          </p:grpSpPr>
          <p:pic>
            <p:nvPicPr>
              <p:cNvPr id="6" name="Picture 5"/>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bwMode="ltGray">
              <a:xfrm>
                <a:off x="10808898" y="2071007"/>
                <a:ext cx="627727" cy="930986"/>
              </a:xfrm>
              <a:prstGeom prst="rect">
                <a:avLst/>
              </a:prstGeom>
            </p:spPr>
          </p:pic>
          <p:sp>
            <p:nvSpPr>
              <p:cNvPr id="18" name="TextBox 17"/>
              <p:cNvSpPr txBox="1"/>
              <p:nvPr/>
            </p:nvSpPr>
            <p:spPr bwMode="ltGray">
              <a:xfrm>
                <a:off x="10488938" y="1810855"/>
                <a:ext cx="362935" cy="461665"/>
              </a:xfrm>
              <a:prstGeom prst="rect">
                <a:avLst/>
              </a:prstGeom>
              <a:noFill/>
            </p:spPr>
            <p:txBody>
              <a:bodyPr wrap="square" rtlCol="0">
                <a:spAutoFit/>
              </a:bodyPr>
              <a:lstStyle/>
              <a:p>
                <a:pPr algn="ctr"/>
                <a:r>
                  <a:rPr lang="en-US" sz="2400" b="1" dirty="0">
                    <a:latin typeface="Arial" panose="020B0604020202020204" pitchFamily="34" charset="0"/>
                    <a:cs typeface="Arial" panose="020B0604020202020204" pitchFamily="34" charset="0"/>
                  </a:rPr>
                  <a:t>?</a:t>
                </a:r>
              </a:p>
            </p:txBody>
          </p:sp>
        </p:grpSp>
      </p:grpSp>
      <p:grpSp>
        <p:nvGrpSpPr>
          <p:cNvPr id="8" name="Group 7" descr="Stick figure of person asking that coworker not cause distraction">
            <a:extLst>
              <a:ext uri="{FF2B5EF4-FFF2-40B4-BE49-F238E27FC236}">
                <a16:creationId xmlns:a16="http://schemas.microsoft.com/office/drawing/2014/main" id="{DE2E4149-73E0-4075-991F-67D15DDFBFC0}"/>
              </a:ext>
            </a:extLst>
          </p:cNvPr>
          <p:cNvGrpSpPr/>
          <p:nvPr/>
        </p:nvGrpSpPr>
        <p:grpSpPr bwMode="ltGray">
          <a:xfrm>
            <a:off x="9747853" y="4534491"/>
            <a:ext cx="1850970" cy="1501328"/>
            <a:chOff x="9747853" y="4534491"/>
            <a:chExt cx="1850970" cy="1501328"/>
          </a:xfrm>
        </p:grpSpPr>
        <p:sp>
          <p:nvSpPr>
            <p:cNvPr id="111" name="Rounded Rectangle 110"/>
            <p:cNvSpPr/>
            <p:nvPr/>
          </p:nvSpPr>
          <p:spPr bwMode="ltGray">
            <a:xfrm>
              <a:off x="9755062" y="5300530"/>
              <a:ext cx="357291" cy="735289"/>
            </a:xfrm>
            <a:prstGeom prst="roundRect">
              <a:avLst>
                <a:gd name="adj" fmla="val 4733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p:cNvSpPr>
              <a:spLocks noChangeAspect="1"/>
            </p:cNvSpPr>
            <p:nvPr/>
          </p:nvSpPr>
          <p:spPr bwMode="ltGray">
            <a:xfrm>
              <a:off x="9747853" y="4904507"/>
              <a:ext cx="365760" cy="36576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p:cNvSpPr>
              <a:spLocks noChangeAspect="1"/>
            </p:cNvSpPr>
            <p:nvPr/>
          </p:nvSpPr>
          <p:spPr bwMode="ltGray">
            <a:xfrm>
              <a:off x="9855804" y="5026743"/>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p:cNvSpPr>
              <a:spLocks noChangeAspect="1"/>
            </p:cNvSpPr>
            <p:nvPr/>
          </p:nvSpPr>
          <p:spPr bwMode="ltGray">
            <a:xfrm>
              <a:off x="9970102" y="5026743"/>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bwMode="ltGray">
            <a:xfrm>
              <a:off x="9842854" y="4925170"/>
              <a:ext cx="186804" cy="299313"/>
            </a:xfrm>
            <a:prstGeom prst="rect">
              <a:avLst/>
            </a:prstGeom>
          </p:spPr>
          <p:txBody>
            <a:bodyPr wrap="square">
              <a:spAutoFit/>
            </a:bodyPr>
            <a:lstStyle/>
            <a:p>
              <a:pPr algn="ctr">
                <a:lnSpc>
                  <a:spcPts val="1800"/>
                </a:lnSpc>
              </a:pPr>
              <a:r>
                <a:rPr lang="en-US" sz="900" i="1" dirty="0">
                  <a:solidFill>
                    <a:schemeClr val="bg1"/>
                  </a:solidFill>
                </a:rPr>
                <a:t>L</a:t>
              </a:r>
            </a:p>
          </p:txBody>
        </p:sp>
        <p:sp>
          <p:nvSpPr>
            <p:cNvPr id="118" name="Rounded Rectangle 117"/>
            <p:cNvSpPr/>
            <p:nvPr/>
          </p:nvSpPr>
          <p:spPr bwMode="ltGray">
            <a:xfrm rot="19620000">
              <a:off x="10015396" y="5303759"/>
              <a:ext cx="155448" cy="365760"/>
            </a:xfrm>
            <a:prstGeom prst="roundRect">
              <a:avLst>
                <a:gd name="adj" fmla="val 50000"/>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ounded Rectangle 116"/>
            <p:cNvSpPr/>
            <p:nvPr/>
          </p:nvSpPr>
          <p:spPr bwMode="ltGray">
            <a:xfrm rot="16135461">
              <a:off x="10132423" y="5437253"/>
              <a:ext cx="155448" cy="274320"/>
            </a:xfrm>
            <a:prstGeom prst="roundRect">
              <a:avLst>
                <a:gd name="adj" fmla="val 50000"/>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ounded Rectangle 118"/>
            <p:cNvSpPr/>
            <p:nvPr/>
          </p:nvSpPr>
          <p:spPr bwMode="ltGray">
            <a:xfrm rot="10864539" flipV="1">
              <a:off x="10254396" y="5327318"/>
              <a:ext cx="155448" cy="274320"/>
            </a:xfrm>
            <a:prstGeom prst="roundRect">
              <a:avLst>
                <a:gd name="adj" fmla="val 50000"/>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p:cNvGrpSpPr/>
            <p:nvPr/>
          </p:nvGrpSpPr>
          <p:grpSpPr bwMode="ltGray">
            <a:xfrm>
              <a:off x="10199626" y="4919942"/>
              <a:ext cx="608238" cy="594360"/>
              <a:chOff x="10535541" y="4849017"/>
              <a:chExt cx="608238" cy="594360"/>
            </a:xfrm>
          </p:grpSpPr>
          <p:pic>
            <p:nvPicPr>
              <p:cNvPr id="11266" name="Picture 2" descr="What message will be found on a red octagon-shaped sign?"/>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ltGray">
              <a:xfrm>
                <a:off x="10542480" y="4849017"/>
                <a:ext cx="594360" cy="594360"/>
              </a:xfrm>
              <a:prstGeom prst="rect">
                <a:avLst/>
              </a:prstGeom>
              <a:noFill/>
              <a:extLst>
                <a:ext uri="{909E8E84-426E-40DD-AFC4-6F175D3DCCD1}">
                  <a14:hiddenFill xmlns:a14="http://schemas.microsoft.com/office/drawing/2010/main">
                    <a:solidFill>
                      <a:srgbClr val="FFFFFF"/>
                    </a:solidFill>
                  </a14:hiddenFill>
                </a:ext>
              </a:extLst>
            </p:spPr>
          </p:pic>
          <p:sp>
            <p:nvSpPr>
              <p:cNvPr id="124" name="TextBox 123"/>
              <p:cNvSpPr txBox="1"/>
              <p:nvPr/>
            </p:nvSpPr>
            <p:spPr bwMode="ltGray">
              <a:xfrm>
                <a:off x="10535541" y="5007698"/>
                <a:ext cx="608238" cy="276999"/>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STOP</a:t>
                </a:r>
                <a:endParaRPr lang="en-US" sz="1600" b="1" dirty="0">
                  <a:latin typeface="Arial" panose="020B0604020202020204" pitchFamily="34" charset="0"/>
                  <a:cs typeface="Arial" panose="020B0604020202020204" pitchFamily="34" charset="0"/>
                </a:endParaRPr>
              </a:p>
            </p:txBody>
          </p:sp>
        </p:grpSp>
        <p:grpSp>
          <p:nvGrpSpPr>
            <p:cNvPr id="21506" name="Group 21505"/>
            <p:cNvGrpSpPr/>
            <p:nvPr/>
          </p:nvGrpSpPr>
          <p:grpSpPr bwMode="ltGray">
            <a:xfrm>
              <a:off x="11010623" y="4919942"/>
              <a:ext cx="588200" cy="1014281"/>
              <a:chOff x="11122761" y="3782006"/>
              <a:chExt cx="774669" cy="1351734"/>
            </a:xfrm>
          </p:grpSpPr>
          <p:sp>
            <p:nvSpPr>
              <p:cNvPr id="125" name="Oval 124"/>
              <p:cNvSpPr>
                <a:spLocks noChangeAspect="1"/>
              </p:cNvSpPr>
              <p:nvPr/>
            </p:nvSpPr>
            <p:spPr bwMode="ltGray">
              <a:xfrm flipH="1">
                <a:off x="11394510" y="3782006"/>
                <a:ext cx="502920" cy="50292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Oval 125"/>
              <p:cNvSpPr>
                <a:spLocks noChangeAspect="1"/>
              </p:cNvSpPr>
              <p:nvPr/>
            </p:nvSpPr>
            <p:spPr bwMode="ltGray">
              <a:xfrm flipH="1">
                <a:off x="11487973" y="3961810"/>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ounded Rectangle 126"/>
              <p:cNvSpPr/>
              <p:nvPr/>
            </p:nvSpPr>
            <p:spPr bwMode="ltGray">
              <a:xfrm>
                <a:off x="11506374" y="4310780"/>
                <a:ext cx="292608" cy="822960"/>
              </a:xfrm>
              <a:prstGeom prst="roundRect">
                <a:avLst>
                  <a:gd name="adj" fmla="val 4733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ounded Rectangle 128"/>
              <p:cNvSpPr/>
              <p:nvPr/>
            </p:nvSpPr>
            <p:spPr bwMode="ltGray">
              <a:xfrm flipH="1">
                <a:off x="11546914" y="4349153"/>
                <a:ext cx="198113" cy="54864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ounded Rectangle 129"/>
              <p:cNvSpPr/>
              <p:nvPr/>
            </p:nvSpPr>
            <p:spPr bwMode="ltGray">
              <a:xfrm rot="16200000" flipH="1">
                <a:off x="11296497" y="4522889"/>
                <a:ext cx="201168" cy="54864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1" name="Oval Callout 130"/>
            <p:cNvSpPr/>
            <p:nvPr/>
          </p:nvSpPr>
          <p:spPr bwMode="ltGray">
            <a:xfrm>
              <a:off x="10677407" y="4534491"/>
              <a:ext cx="448886" cy="426786"/>
            </a:xfrm>
            <a:prstGeom prst="wedgeEllipseCallout">
              <a:avLst>
                <a:gd name="adj1" fmla="val 59849"/>
                <a:gd name="adj2" fmla="val 5340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TextBox 131"/>
            <p:cNvSpPr txBox="1"/>
            <p:nvPr/>
          </p:nvSpPr>
          <p:spPr bwMode="ltGray">
            <a:xfrm rot="1479634">
              <a:off x="10761164" y="4550083"/>
              <a:ext cx="405910" cy="230832"/>
            </a:xfrm>
            <a:prstGeom prst="rect">
              <a:avLst/>
            </a:prstGeom>
            <a:noFill/>
          </p:spPr>
          <p:txBody>
            <a:bodyPr wrap="square" rtlCol="0">
              <a:spAutoFit/>
            </a:bodyPr>
            <a:lstStyle/>
            <a:p>
              <a:pPr algn="ctr"/>
              <a:r>
                <a:rPr lang="en-US" sz="900" b="1" dirty="0">
                  <a:latin typeface="Arial" panose="020B0604020202020204" pitchFamily="34" charset="0"/>
                  <a:cs typeface="Arial" panose="020B0604020202020204" pitchFamily="34" charset="0"/>
                </a:rPr>
                <a:t>talk</a:t>
              </a:r>
            </a:p>
          </p:txBody>
        </p:sp>
        <p:sp>
          <p:nvSpPr>
            <p:cNvPr id="133" name="TextBox 132"/>
            <p:cNvSpPr txBox="1"/>
            <p:nvPr/>
          </p:nvSpPr>
          <p:spPr bwMode="ltGray">
            <a:xfrm rot="20745825">
              <a:off x="10678375" y="4742406"/>
              <a:ext cx="487093" cy="200055"/>
            </a:xfrm>
            <a:prstGeom prst="rect">
              <a:avLst/>
            </a:prstGeom>
            <a:noFill/>
          </p:spPr>
          <p:txBody>
            <a:bodyPr wrap="square" rtlCol="0">
              <a:spAutoFit/>
            </a:bodyPr>
            <a:lstStyle/>
            <a:p>
              <a:pPr algn="ctr"/>
              <a:r>
                <a:rPr lang="en-US" sz="700" b="1" dirty="0">
                  <a:latin typeface="Times New Roman" panose="02020603050405020304" pitchFamily="18" charset="0"/>
                  <a:cs typeface="Times New Roman" panose="02020603050405020304" pitchFamily="18" charset="0"/>
                </a:rPr>
                <a:t>TALK</a:t>
              </a:r>
              <a:endParaRPr lang="en-US" sz="600" b="1" dirty="0">
                <a:latin typeface="Times New Roman" panose="02020603050405020304" pitchFamily="18" charset="0"/>
                <a:cs typeface="Times New Roman" panose="02020603050405020304" pitchFamily="18" charset="0"/>
              </a:endParaRPr>
            </a:p>
          </p:txBody>
        </p:sp>
        <p:sp>
          <p:nvSpPr>
            <p:cNvPr id="134" name="TextBox 133"/>
            <p:cNvSpPr txBox="1"/>
            <p:nvPr/>
          </p:nvSpPr>
          <p:spPr bwMode="ltGray">
            <a:xfrm>
              <a:off x="10596899" y="4618409"/>
              <a:ext cx="405910" cy="253916"/>
            </a:xfrm>
            <a:prstGeom prst="rect">
              <a:avLst/>
            </a:prstGeom>
            <a:noFill/>
          </p:spPr>
          <p:txBody>
            <a:bodyPr wrap="square" rtlCol="0">
              <a:spAutoFit/>
            </a:bodyPr>
            <a:lstStyle/>
            <a:p>
              <a:pPr algn="ctr"/>
              <a:r>
                <a:rPr lang="en-US" sz="1050" b="1" spc="-50" dirty="0">
                  <a:latin typeface="+mj-lt"/>
                  <a:cs typeface="Arial" panose="020B0604020202020204" pitchFamily="34" charset="0"/>
                </a:rPr>
                <a:t>Talk</a:t>
              </a:r>
              <a:endParaRPr lang="en-US" sz="900" b="1" spc="-50" dirty="0">
                <a:latin typeface="+mj-lt"/>
                <a:cs typeface="Arial" panose="020B0604020202020204" pitchFamily="34" charset="0"/>
              </a:endParaRPr>
            </a:p>
          </p:txBody>
        </p:sp>
      </p:grpSp>
      <p:grpSp>
        <p:nvGrpSpPr>
          <p:cNvPr id="7" name="Group 6" descr="Stick figure of person being mentored by a coworker">
            <a:extLst>
              <a:ext uri="{FF2B5EF4-FFF2-40B4-BE49-F238E27FC236}">
                <a16:creationId xmlns:a16="http://schemas.microsoft.com/office/drawing/2014/main" id="{D74ADD97-78E6-4144-8168-19A28497C5B0}"/>
              </a:ext>
            </a:extLst>
          </p:cNvPr>
          <p:cNvGrpSpPr/>
          <p:nvPr/>
        </p:nvGrpSpPr>
        <p:grpSpPr bwMode="ltGray">
          <a:xfrm>
            <a:off x="8188927" y="2999701"/>
            <a:ext cx="1208780" cy="1016573"/>
            <a:chOff x="8188927" y="2999701"/>
            <a:chExt cx="1208780" cy="1016573"/>
          </a:xfrm>
        </p:grpSpPr>
        <p:sp>
          <p:nvSpPr>
            <p:cNvPr id="136" name="Oval 135"/>
            <p:cNvSpPr>
              <a:spLocks noChangeAspect="1"/>
            </p:cNvSpPr>
            <p:nvPr/>
          </p:nvSpPr>
          <p:spPr bwMode="ltGray">
            <a:xfrm flipH="1">
              <a:off x="9015844" y="3001993"/>
              <a:ext cx="381863" cy="37736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Oval 136"/>
            <p:cNvSpPr>
              <a:spLocks noChangeAspect="1"/>
            </p:cNvSpPr>
            <p:nvPr/>
          </p:nvSpPr>
          <p:spPr bwMode="ltGray">
            <a:xfrm flipH="1">
              <a:off x="9086810" y="3136910"/>
              <a:ext cx="34715" cy="3430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ounded Rectangle 137"/>
            <p:cNvSpPr/>
            <p:nvPr/>
          </p:nvSpPr>
          <p:spPr bwMode="ltGray">
            <a:xfrm>
              <a:off x="9100781" y="3398761"/>
              <a:ext cx="222175" cy="617513"/>
            </a:xfrm>
            <a:prstGeom prst="roundRect">
              <a:avLst>
                <a:gd name="adj" fmla="val 4733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ounded Rectangle 138"/>
            <p:cNvSpPr/>
            <p:nvPr/>
          </p:nvSpPr>
          <p:spPr bwMode="ltGray">
            <a:xfrm flipH="1">
              <a:off x="9131563" y="3427555"/>
              <a:ext cx="150426" cy="411675"/>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ounded Rectangle 139"/>
            <p:cNvSpPr/>
            <p:nvPr/>
          </p:nvSpPr>
          <p:spPr bwMode="ltGray">
            <a:xfrm rot="16200000" flipH="1">
              <a:off x="8942322" y="3555467"/>
              <a:ext cx="150948" cy="416578"/>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ounded Rectangle 140"/>
            <p:cNvSpPr/>
            <p:nvPr/>
          </p:nvSpPr>
          <p:spPr bwMode="ltGray">
            <a:xfrm rot="6360000" flipV="1">
              <a:off x="8769543" y="3626596"/>
              <a:ext cx="155448" cy="274320"/>
            </a:xfrm>
            <a:prstGeom prst="roundRect">
              <a:avLst>
                <a:gd name="adj" fmla="val 50000"/>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508" name="Group 21507"/>
            <p:cNvGrpSpPr/>
            <p:nvPr/>
          </p:nvGrpSpPr>
          <p:grpSpPr bwMode="ltGray">
            <a:xfrm flipH="1">
              <a:off x="8188927" y="2999701"/>
              <a:ext cx="687600" cy="1014281"/>
              <a:chOff x="10922789" y="3270814"/>
              <a:chExt cx="687600" cy="1014281"/>
            </a:xfrm>
          </p:grpSpPr>
          <p:grpSp>
            <p:nvGrpSpPr>
              <p:cNvPr id="149" name="Group 148"/>
              <p:cNvGrpSpPr/>
              <p:nvPr/>
            </p:nvGrpSpPr>
            <p:grpSpPr bwMode="ltGray">
              <a:xfrm>
                <a:off x="11022189" y="3270814"/>
                <a:ext cx="588200" cy="1014281"/>
                <a:chOff x="11122761" y="3782006"/>
                <a:chExt cx="774669" cy="1351734"/>
              </a:xfrm>
            </p:grpSpPr>
            <p:sp>
              <p:nvSpPr>
                <p:cNvPr id="150" name="Oval 149"/>
                <p:cNvSpPr>
                  <a:spLocks noChangeAspect="1"/>
                </p:cNvSpPr>
                <p:nvPr/>
              </p:nvSpPr>
              <p:spPr bwMode="ltGray">
                <a:xfrm flipH="1">
                  <a:off x="11394510" y="3782006"/>
                  <a:ext cx="502920" cy="50292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val 150"/>
                <p:cNvSpPr>
                  <a:spLocks noChangeAspect="1"/>
                </p:cNvSpPr>
                <p:nvPr/>
              </p:nvSpPr>
              <p:spPr bwMode="ltGray">
                <a:xfrm flipH="1">
                  <a:off x="11487973" y="3961810"/>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ounded Rectangle 151"/>
                <p:cNvSpPr/>
                <p:nvPr/>
              </p:nvSpPr>
              <p:spPr bwMode="ltGray">
                <a:xfrm>
                  <a:off x="11506374" y="4310780"/>
                  <a:ext cx="292608" cy="822960"/>
                </a:xfrm>
                <a:prstGeom prst="roundRect">
                  <a:avLst>
                    <a:gd name="adj" fmla="val 47334"/>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ounded Rectangle 152"/>
                <p:cNvSpPr/>
                <p:nvPr/>
              </p:nvSpPr>
              <p:spPr bwMode="ltGray">
                <a:xfrm flipH="1">
                  <a:off x="11546914" y="4349153"/>
                  <a:ext cx="198113" cy="54864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Rounded Rectangle 153"/>
                <p:cNvSpPr/>
                <p:nvPr/>
              </p:nvSpPr>
              <p:spPr bwMode="ltGray">
                <a:xfrm rot="16200000" flipH="1">
                  <a:off x="11296497" y="4522889"/>
                  <a:ext cx="201168" cy="548640"/>
                </a:xfrm>
                <a:prstGeom prst="roundRect">
                  <a:avLst>
                    <a:gd name="adj" fmla="val 50000"/>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5" name="Rounded Rectangle 154"/>
              <p:cNvSpPr/>
              <p:nvPr/>
            </p:nvSpPr>
            <p:spPr bwMode="ltGray">
              <a:xfrm rot="4560000" flipV="1">
                <a:off x="10982225" y="3895417"/>
                <a:ext cx="155448" cy="274320"/>
              </a:xfrm>
              <a:prstGeom prst="roundRect">
                <a:avLst>
                  <a:gd name="adj" fmla="val 50000"/>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39303731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367226" cy="1450757"/>
          </a:xfrm>
        </p:spPr>
        <p:txBody>
          <a:bodyPr/>
          <a:lstStyle/>
          <a:p>
            <a:r>
              <a:rPr lang="en-US" dirty="0"/>
              <a:t>Lowering Cumulative Trauma Risk</a:t>
            </a:r>
            <a:r>
              <a:rPr lang="en-US" sz="4400" b="0" dirty="0"/>
              <a:t> As a Newly Hired Employee…</a:t>
            </a:r>
            <a:endParaRPr lang="en-US" b="0" dirty="0"/>
          </a:p>
        </p:txBody>
      </p:sp>
      <p:sp>
        <p:nvSpPr>
          <p:cNvPr id="3" name="Content Placeholder 2"/>
          <p:cNvSpPr>
            <a:spLocks noGrp="1"/>
          </p:cNvSpPr>
          <p:nvPr>
            <p:ph idx="1"/>
          </p:nvPr>
        </p:nvSpPr>
        <p:spPr>
          <a:xfrm>
            <a:off x="1097279" y="1845734"/>
            <a:ext cx="9677113" cy="4023360"/>
          </a:xfrm>
        </p:spPr>
        <p:txBody>
          <a:bodyPr/>
          <a:lstStyle/>
          <a:p>
            <a:r>
              <a:rPr lang="en-US" spc="-50" dirty="0"/>
              <a:t>Be clear about all workplace safety risks</a:t>
            </a:r>
          </a:p>
          <a:p>
            <a:pPr lvl="1"/>
            <a:r>
              <a:rPr lang="en-US" spc="-50" dirty="0"/>
              <a:t>Supervisor might assume you know these from past jobs</a:t>
            </a:r>
          </a:p>
          <a:p>
            <a:pPr lvl="0"/>
            <a:r>
              <a:rPr lang="en-US" spc="-60" dirty="0">
                <a:solidFill>
                  <a:srgbClr val="000000">
                    <a:lumMod val="75000"/>
                    <a:lumOff val="25000"/>
                  </a:srgbClr>
                </a:solidFill>
              </a:rPr>
              <a:t>Report discomfort</a:t>
            </a:r>
            <a:r>
              <a:rPr lang="en-US" sz="2400" spc="-60" dirty="0">
                <a:solidFill>
                  <a:srgbClr val="000000">
                    <a:lumMod val="75000"/>
                    <a:lumOff val="25000"/>
                  </a:srgbClr>
                </a:solidFill>
              </a:rPr>
              <a:t> </a:t>
            </a:r>
            <a:r>
              <a:rPr lang="en-US" spc="-60" dirty="0">
                <a:solidFill>
                  <a:srgbClr val="000000">
                    <a:lumMod val="75000"/>
                    <a:lumOff val="25000"/>
                  </a:srgbClr>
                </a:solidFill>
              </a:rPr>
              <a:t>/</a:t>
            </a:r>
            <a:r>
              <a:rPr lang="en-US" sz="2400" spc="-60" dirty="0">
                <a:solidFill>
                  <a:srgbClr val="000000">
                    <a:lumMod val="75000"/>
                    <a:lumOff val="25000"/>
                  </a:srgbClr>
                </a:solidFill>
              </a:rPr>
              <a:t> </a:t>
            </a:r>
            <a:r>
              <a:rPr lang="en-US" spc="-60" dirty="0">
                <a:solidFill>
                  <a:srgbClr val="000000">
                    <a:lumMod val="75000"/>
                    <a:lumOff val="25000"/>
                  </a:srgbClr>
                </a:solidFill>
              </a:rPr>
              <a:t>pain that does not go away</a:t>
            </a:r>
          </a:p>
          <a:p>
            <a:pPr lvl="1"/>
            <a:r>
              <a:rPr lang="en-US" spc="-70" dirty="0">
                <a:solidFill>
                  <a:srgbClr val="000000">
                    <a:lumMod val="75000"/>
                    <a:lumOff val="25000"/>
                  </a:srgbClr>
                </a:solidFill>
              </a:rPr>
              <a:t>New-hires often do more physically demanding jobs</a:t>
            </a:r>
          </a:p>
          <a:p>
            <a:r>
              <a:rPr lang="en-US" spc="-50" dirty="0"/>
              <a:t>Be sure you fully understand all safety signs      and rules</a:t>
            </a:r>
          </a:p>
          <a:p>
            <a:pPr lvl="1"/>
            <a:r>
              <a:rPr lang="en-US" spc="-50" dirty="0"/>
              <a:t>Are they provided in your preferred language?</a:t>
            </a:r>
          </a:p>
        </p:txBody>
      </p:sp>
      <p:sp>
        <p:nvSpPr>
          <p:cNvPr id="4" name="Slide Number Placeholder 3"/>
          <p:cNvSpPr>
            <a:spLocks noGrp="1"/>
          </p:cNvSpPr>
          <p:nvPr>
            <p:ph type="sldNum" sz="quarter" idx="12"/>
          </p:nvPr>
        </p:nvSpPr>
        <p:spPr/>
        <p:txBody>
          <a:bodyPr/>
          <a:lstStyle/>
          <a:p>
            <a:fld id="{E5A08E0C-470D-4DAC-8534-76A0BAF8E78E}" type="slidenum">
              <a:rPr lang="en-US" smtClean="0"/>
              <a:t>38</a:t>
            </a:fld>
            <a:endParaRPr lang="en-US" dirty="0"/>
          </a:p>
        </p:txBody>
      </p:sp>
      <p:sp>
        <p:nvSpPr>
          <p:cNvPr id="21" name="AutoShape 2" descr="File:Green-checkmark.svg - Wikimedia Common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descr="Stick figure of person with pain"/>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bwMode="ltGray">
          <a:xfrm>
            <a:off x="10864875" y="3532430"/>
            <a:ext cx="677269" cy="941508"/>
          </a:xfrm>
          <a:prstGeom prst="rect">
            <a:avLst/>
          </a:prstGeom>
        </p:spPr>
      </p:pic>
      <p:pic>
        <p:nvPicPr>
          <p:cNvPr id="12290" name="Picture 2" descr="Image representing a stop to doing unsafe work practices"/>
          <p:cNvPicPr>
            <a:picLocks noChangeAspect="1" noChangeArrowheads="1"/>
          </p:cNvPicPr>
          <p:nvPr/>
        </p:nvPicPr>
        <p:blipFill>
          <a:blip r:embed="rId3" cstate="email">
            <a:extLst>
              <a:ext uri="{BEBA8EAE-BF5A-486C-A8C5-ECC9F3942E4B}">
                <a14:imgProps xmlns:a14="http://schemas.microsoft.com/office/drawing/2010/main">
                  <a14:imgLayer r:embed="rId4">
                    <a14:imgEffect>
                      <a14:brightnessContrast bright="-40000" contrast="-40000"/>
                    </a14:imgEffect>
                  </a14:imgLayer>
                </a14:imgProps>
              </a:ext>
              <a:ext uri="{28A0092B-C50C-407E-A947-70E740481C1C}">
                <a14:useLocalDpi xmlns:a14="http://schemas.microsoft.com/office/drawing/2010/main"/>
              </a:ext>
            </a:extLst>
          </a:blip>
          <a:srcRect/>
          <a:stretch>
            <a:fillRect/>
          </a:stretch>
        </p:blipFill>
        <p:spPr bwMode="ltGray">
          <a:xfrm>
            <a:off x="10188097" y="1910964"/>
            <a:ext cx="1177294" cy="1177294"/>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descr="Stick figures of persons speaking different languages">
            <a:extLst>
              <a:ext uri="{FF2B5EF4-FFF2-40B4-BE49-F238E27FC236}">
                <a16:creationId xmlns:a16="http://schemas.microsoft.com/office/drawing/2014/main" id="{105A4523-D544-4E6F-8298-A5FFCF5FBD20}"/>
              </a:ext>
            </a:extLst>
          </p:cNvPr>
          <p:cNvGrpSpPr/>
          <p:nvPr/>
        </p:nvGrpSpPr>
        <p:grpSpPr bwMode="ltGray">
          <a:xfrm>
            <a:off x="10332503" y="4714674"/>
            <a:ext cx="1014807" cy="1359253"/>
            <a:chOff x="10332503" y="4714674"/>
            <a:chExt cx="1014807" cy="1359253"/>
          </a:xfrm>
        </p:grpSpPr>
        <p:pic>
          <p:nvPicPr>
            <p:cNvPr id="12292" name="Picture 4" descr="Translate Icons - Download Free Vector Icons | Noun Project"/>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ltGray">
            <a:xfrm>
              <a:off x="10456339" y="4714674"/>
              <a:ext cx="699508" cy="69950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bwMode="ltGray">
            <a:xfrm>
              <a:off x="11026899" y="5258963"/>
              <a:ext cx="320411" cy="791910"/>
            </a:xfrm>
            <a:prstGeom prst="rect">
              <a:avLst/>
            </a:prstGeom>
          </p:spPr>
        </p:pic>
        <p:pic>
          <p:nvPicPr>
            <p:cNvPr id="7" name="Picture 6"/>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bwMode="ltGray">
            <a:xfrm>
              <a:off x="10332503" y="5206620"/>
              <a:ext cx="378762" cy="867307"/>
            </a:xfrm>
            <a:prstGeom prst="rect">
              <a:avLst/>
            </a:prstGeom>
          </p:spPr>
        </p:pic>
      </p:grpSp>
    </p:spTree>
    <p:extLst>
      <p:ext uri="{BB962C8B-B14F-4D97-AF65-F5344CB8AC3E}">
        <p14:creationId xmlns:p14="http://schemas.microsoft.com/office/powerpoint/2010/main" val="1900646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97279" y="758952"/>
            <a:ext cx="10902063" cy="3566160"/>
          </a:xfrm>
        </p:spPr>
        <p:txBody>
          <a:bodyPr/>
          <a:lstStyle/>
          <a:p>
            <a:r>
              <a:rPr lang="en-US" dirty="0"/>
              <a:t>Take-Home Messages</a:t>
            </a:r>
          </a:p>
        </p:txBody>
      </p:sp>
      <p:sp>
        <p:nvSpPr>
          <p:cNvPr id="5" name="Text Placeholder 4"/>
          <p:cNvSpPr>
            <a:spLocks noGrp="1"/>
          </p:cNvSpPr>
          <p:nvPr>
            <p:ph type="body" idx="1"/>
          </p:nvPr>
        </p:nvSpPr>
        <p:spPr/>
        <p:txBody>
          <a:bodyPr/>
          <a:lstStyle/>
          <a:p>
            <a:endParaRPr lang="en-US" dirty="0"/>
          </a:p>
        </p:txBody>
      </p:sp>
      <p:sp>
        <p:nvSpPr>
          <p:cNvPr id="2" name="Slide Number Placeholder 1"/>
          <p:cNvSpPr>
            <a:spLocks noGrp="1"/>
          </p:cNvSpPr>
          <p:nvPr>
            <p:ph type="sldNum" sz="quarter" idx="12"/>
          </p:nvPr>
        </p:nvSpPr>
        <p:spPr/>
        <p:txBody>
          <a:bodyPr/>
          <a:lstStyle/>
          <a:p>
            <a:fld id="{E5A08E0C-470D-4DAC-8534-76A0BAF8E78E}" type="slidenum">
              <a:rPr lang="en-US" smtClean="0"/>
              <a:t>39</a:t>
            </a:fld>
            <a:endParaRPr lang="en-US"/>
          </a:p>
        </p:txBody>
      </p:sp>
    </p:spTree>
    <p:extLst>
      <p:ext uri="{BB962C8B-B14F-4D97-AF65-F5344CB8AC3E}">
        <p14:creationId xmlns:p14="http://schemas.microsoft.com/office/powerpoint/2010/main" val="2405084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Why Focus on Young and Newly Hired Employees?</a:t>
            </a:r>
          </a:p>
        </p:txBody>
      </p:sp>
      <p:sp>
        <p:nvSpPr>
          <p:cNvPr id="5" name="Text Placeholder 4"/>
          <p:cNvSpPr>
            <a:spLocks noGrp="1"/>
          </p:cNvSpPr>
          <p:nvPr>
            <p:ph type="body" idx="1"/>
          </p:nvPr>
        </p:nvSpPr>
        <p:spPr/>
        <p:txBody>
          <a:bodyPr/>
          <a:lstStyle/>
          <a:p>
            <a:r>
              <a:rPr lang="en-US" dirty="0"/>
              <a:t>Reasons for Training</a:t>
            </a:r>
          </a:p>
        </p:txBody>
      </p:sp>
      <p:sp>
        <p:nvSpPr>
          <p:cNvPr id="2" name="Slide Number Placeholder 1"/>
          <p:cNvSpPr>
            <a:spLocks noGrp="1"/>
          </p:cNvSpPr>
          <p:nvPr>
            <p:ph type="sldNum" sz="quarter" idx="12"/>
          </p:nvPr>
        </p:nvSpPr>
        <p:spPr/>
        <p:txBody>
          <a:bodyPr/>
          <a:lstStyle/>
          <a:p>
            <a:fld id="{E5A08E0C-470D-4DAC-8534-76A0BAF8E78E}" type="slidenum">
              <a:rPr lang="en-US" smtClean="0"/>
              <a:t>4</a:t>
            </a:fld>
            <a:endParaRPr lang="en-US"/>
          </a:p>
        </p:txBody>
      </p:sp>
    </p:spTree>
    <p:extLst>
      <p:ext uri="{BB962C8B-B14F-4D97-AF65-F5344CB8AC3E}">
        <p14:creationId xmlns:p14="http://schemas.microsoft.com/office/powerpoint/2010/main" val="3912087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What to Remember</a:t>
            </a:r>
          </a:p>
        </p:txBody>
      </p:sp>
      <p:sp>
        <p:nvSpPr>
          <p:cNvPr id="6" name="Content Placeholder 5"/>
          <p:cNvSpPr>
            <a:spLocks noGrp="1"/>
          </p:cNvSpPr>
          <p:nvPr>
            <p:ph idx="1"/>
          </p:nvPr>
        </p:nvSpPr>
        <p:spPr>
          <a:xfrm>
            <a:off x="1097279" y="1845734"/>
            <a:ext cx="10237829" cy="4023360"/>
          </a:xfrm>
        </p:spPr>
        <p:txBody>
          <a:bodyPr/>
          <a:lstStyle/>
          <a:p>
            <a:r>
              <a:rPr lang="en-US" dirty="0"/>
              <a:t>Young and newly hired employees are at an increased risk of injury when starting a new job</a:t>
            </a:r>
          </a:p>
          <a:p>
            <a:pPr>
              <a:spcBef>
                <a:spcPts val="800"/>
              </a:spcBef>
            </a:pPr>
            <a:r>
              <a:rPr lang="en-US" dirty="0"/>
              <a:t>Cumulative trauma from work can cause injuries that are painful and long-lasting</a:t>
            </a:r>
          </a:p>
          <a:p>
            <a:pPr>
              <a:spcBef>
                <a:spcPts val="800"/>
              </a:spcBef>
            </a:pPr>
            <a:r>
              <a:rPr lang="en-US" dirty="0"/>
              <a:t>Most cumulative trauma injuries have recognizable symptoms and should be reported</a:t>
            </a:r>
          </a:p>
          <a:p>
            <a:pPr>
              <a:spcBef>
                <a:spcPts val="800"/>
              </a:spcBef>
            </a:pPr>
            <a:r>
              <a:rPr lang="en-US" dirty="0"/>
              <a:t>All employees have the ability to use work techniques that reduce their injury risk</a:t>
            </a:r>
          </a:p>
        </p:txBody>
      </p:sp>
      <p:sp>
        <p:nvSpPr>
          <p:cNvPr id="4" name="Slide Number Placeholder 3"/>
          <p:cNvSpPr>
            <a:spLocks noGrp="1"/>
          </p:cNvSpPr>
          <p:nvPr>
            <p:ph type="sldNum" sz="quarter" idx="12"/>
          </p:nvPr>
        </p:nvSpPr>
        <p:spPr/>
        <p:txBody>
          <a:bodyPr/>
          <a:lstStyle/>
          <a:p>
            <a:fld id="{E5A08E0C-470D-4DAC-8534-76A0BAF8E78E}" type="slidenum">
              <a:rPr lang="en-US" smtClean="0"/>
              <a:t>40</a:t>
            </a:fld>
            <a:endParaRPr lang="en-US"/>
          </a:p>
        </p:txBody>
      </p:sp>
    </p:spTree>
    <p:extLst>
      <p:ext uri="{BB962C8B-B14F-4D97-AF65-F5344CB8AC3E}">
        <p14:creationId xmlns:p14="http://schemas.microsoft.com/office/powerpoint/2010/main" val="3702112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is Considered a Young Employee?</a:t>
            </a:r>
          </a:p>
        </p:txBody>
      </p:sp>
      <p:sp>
        <p:nvSpPr>
          <p:cNvPr id="3" name="Content Placeholder 2"/>
          <p:cNvSpPr>
            <a:spLocks noGrp="1"/>
          </p:cNvSpPr>
          <p:nvPr>
            <p:ph idx="1"/>
          </p:nvPr>
        </p:nvSpPr>
        <p:spPr>
          <a:xfrm>
            <a:off x="1097280" y="1845734"/>
            <a:ext cx="2773680" cy="4023360"/>
          </a:xfrm>
        </p:spPr>
        <p:txBody>
          <a:bodyPr/>
          <a:lstStyle/>
          <a:p>
            <a:r>
              <a:rPr lang="en-US" dirty="0"/>
              <a:t>Usually defined as </a:t>
            </a:r>
            <a:r>
              <a:rPr lang="en-US" u="sng" dirty="0"/>
              <a:t>up to 25 years old</a:t>
            </a:r>
          </a:p>
        </p:txBody>
      </p:sp>
      <p:grpSp>
        <p:nvGrpSpPr>
          <p:cNvPr id="7" name="Group 6">
            <a:extLst>
              <a:ext uri="{FF2B5EF4-FFF2-40B4-BE49-F238E27FC236}">
                <a16:creationId xmlns:a16="http://schemas.microsoft.com/office/drawing/2014/main" id="{888ADEFA-D5E8-4E67-9541-D053B3ADB9C9}"/>
              </a:ext>
              <a:ext uri="{C183D7F6-B498-43B3-948B-1728B52AA6E4}">
                <adec:decorative xmlns:adec="http://schemas.microsoft.com/office/drawing/2017/decorative" val="1"/>
              </a:ext>
            </a:extLst>
          </p:cNvPr>
          <p:cNvGrpSpPr/>
          <p:nvPr/>
        </p:nvGrpSpPr>
        <p:grpSpPr>
          <a:xfrm>
            <a:off x="3870960" y="1921935"/>
            <a:ext cx="7802880" cy="4055533"/>
            <a:chOff x="3870960" y="1921935"/>
            <a:chExt cx="7802880" cy="4055533"/>
          </a:xfrm>
        </p:grpSpPr>
        <p:graphicFrame>
          <p:nvGraphicFramePr>
            <p:cNvPr id="6" name="Chart 5" descr="Chart showing distribution of working-age males and females in the U.S."/>
            <p:cNvGraphicFramePr/>
            <p:nvPr>
              <p:extLst>
                <p:ext uri="{D42A27DB-BD31-4B8C-83A1-F6EECF244321}">
                  <p14:modId xmlns:p14="http://schemas.microsoft.com/office/powerpoint/2010/main" val="1798257932"/>
                </p:ext>
              </p:extLst>
            </p:nvPr>
          </p:nvGraphicFramePr>
          <p:xfrm>
            <a:off x="3870960" y="1921935"/>
            <a:ext cx="7802880" cy="4055533"/>
          </p:xfrm>
          <a:graphic>
            <a:graphicData uri="http://schemas.openxmlformats.org/drawingml/2006/chart">
              <c:chart xmlns:c="http://schemas.openxmlformats.org/drawingml/2006/chart" xmlns:r="http://schemas.openxmlformats.org/officeDocument/2006/relationships" r:id="rId2"/>
            </a:graphicData>
          </a:graphic>
        </p:graphicFrame>
        <p:grpSp>
          <p:nvGrpSpPr>
            <p:cNvPr id="4" name="Group 3" descr="Female and male stick figures">
              <a:extLst>
                <a:ext uri="{FF2B5EF4-FFF2-40B4-BE49-F238E27FC236}">
                  <a16:creationId xmlns:a16="http://schemas.microsoft.com/office/drawing/2014/main" id="{608313FC-495E-4669-8598-BEA5BC19B85C}"/>
                </a:ext>
              </a:extLst>
            </p:cNvPr>
            <p:cNvGrpSpPr/>
            <p:nvPr/>
          </p:nvGrpSpPr>
          <p:grpSpPr>
            <a:xfrm>
              <a:off x="4735830" y="2291609"/>
              <a:ext cx="1390650" cy="1855260"/>
              <a:chOff x="4735830" y="2291609"/>
              <a:chExt cx="1390650" cy="1855260"/>
            </a:xfrm>
          </p:grpSpPr>
          <p:pic>
            <p:nvPicPr>
              <p:cNvPr id="2050" name="Picture 2" descr="Men And Women Stick Figures | Free Downl #434439 - PNG Images - PNGio"/>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r="56758"/>
              <a:stretch/>
            </p:blipFill>
            <p:spPr bwMode="auto">
              <a:xfrm>
                <a:off x="4735830" y="2291609"/>
                <a:ext cx="750366" cy="185526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Men And Women Stick Figures | Free Downl #434439 - PNG Images - PNGio"/>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63102"/>
              <a:stretch/>
            </p:blipFill>
            <p:spPr bwMode="auto">
              <a:xfrm>
                <a:off x="5486196" y="2291609"/>
                <a:ext cx="640284" cy="1855260"/>
              </a:xfrm>
              <a:prstGeom prst="rect">
                <a:avLst/>
              </a:prstGeom>
              <a:noFill/>
              <a:extLst>
                <a:ext uri="{909E8E84-426E-40DD-AFC4-6F175D3DCCD1}">
                  <a14:hiddenFill xmlns:a14="http://schemas.microsoft.com/office/drawing/2010/main">
                    <a:solidFill>
                      <a:srgbClr val="FFFFFF"/>
                    </a:solidFill>
                  </a14:hiddenFill>
                </a:ext>
              </a:extLst>
            </p:spPr>
          </p:pic>
        </p:grpSp>
        <p:sp>
          <p:nvSpPr>
            <p:cNvPr id="9" name="Rectangle 8"/>
            <p:cNvSpPr/>
            <p:nvPr/>
          </p:nvSpPr>
          <p:spPr>
            <a:xfrm>
              <a:off x="4688204" y="2124075"/>
              <a:ext cx="1554480" cy="3105150"/>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013913" y="2303514"/>
              <a:ext cx="165627" cy="274320"/>
            </a:xfrm>
            <a:prstGeom prst="rect">
              <a:avLst/>
            </a:prstGeom>
          </p:spPr>
        </p:pic>
        <p:pic>
          <p:nvPicPr>
            <p:cNvPr id="14" name="Picture 1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744956" y="2303514"/>
              <a:ext cx="165627" cy="274320"/>
            </a:xfrm>
            <a:prstGeom prst="rect">
              <a:avLst/>
            </a:prstGeom>
          </p:spPr>
        </p:pic>
      </p:grpSp>
      <p:sp>
        <p:nvSpPr>
          <p:cNvPr id="13" name="Slide Number Placeholder 12"/>
          <p:cNvSpPr>
            <a:spLocks noGrp="1"/>
          </p:cNvSpPr>
          <p:nvPr>
            <p:ph type="sldNum" sz="quarter" idx="12"/>
          </p:nvPr>
        </p:nvSpPr>
        <p:spPr/>
        <p:txBody>
          <a:bodyPr/>
          <a:lstStyle/>
          <a:p>
            <a:fld id="{E5A08E0C-470D-4DAC-8534-76A0BAF8E78E}" type="slidenum">
              <a:rPr lang="en-US" smtClean="0"/>
              <a:t>5</a:t>
            </a:fld>
            <a:endParaRPr lang="en-US"/>
          </a:p>
        </p:txBody>
      </p:sp>
    </p:spTree>
    <p:extLst>
      <p:ext uri="{BB962C8B-B14F-4D97-AF65-F5344CB8AC3E}">
        <p14:creationId xmlns:p14="http://schemas.microsoft.com/office/powerpoint/2010/main" val="803342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is Considered a “New” Employee?</a:t>
            </a:r>
          </a:p>
        </p:txBody>
      </p:sp>
      <p:sp>
        <p:nvSpPr>
          <p:cNvPr id="3" name="Content Placeholder 2"/>
          <p:cNvSpPr>
            <a:spLocks noGrp="1"/>
          </p:cNvSpPr>
          <p:nvPr>
            <p:ph idx="1"/>
          </p:nvPr>
        </p:nvSpPr>
        <p:spPr>
          <a:xfrm>
            <a:off x="1097279" y="1845734"/>
            <a:ext cx="3514913" cy="4023360"/>
          </a:xfrm>
        </p:spPr>
        <p:txBody>
          <a:bodyPr/>
          <a:lstStyle/>
          <a:p>
            <a:r>
              <a:rPr lang="en-US" dirty="0"/>
              <a:t>Usually defined as on the job for </a:t>
            </a:r>
            <a:r>
              <a:rPr lang="en-US" u="sng" dirty="0"/>
              <a:t>less than one year</a:t>
            </a:r>
          </a:p>
          <a:p>
            <a:r>
              <a:rPr lang="en-US" dirty="0"/>
              <a:t>Represents about 20% of the workforce*</a:t>
            </a:r>
          </a:p>
          <a:p>
            <a:endParaRPr lang="en-US" dirty="0"/>
          </a:p>
        </p:txBody>
      </p:sp>
      <p:sp>
        <p:nvSpPr>
          <p:cNvPr id="4" name="TextBox 3"/>
          <p:cNvSpPr txBox="1"/>
          <p:nvPr/>
        </p:nvSpPr>
        <p:spPr>
          <a:xfrm>
            <a:off x="370935" y="5977468"/>
            <a:ext cx="3387881" cy="276999"/>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 Bureau of Labor Statistics, 2020</a:t>
            </a:r>
          </a:p>
        </p:txBody>
      </p:sp>
      <p:grpSp>
        <p:nvGrpSpPr>
          <p:cNvPr id="9" name="Group 8">
            <a:extLst>
              <a:ext uri="{FF2B5EF4-FFF2-40B4-BE49-F238E27FC236}">
                <a16:creationId xmlns:a16="http://schemas.microsoft.com/office/drawing/2014/main" id="{1855BA25-A2E2-4E80-B5F8-8A6B89A61021}"/>
              </a:ext>
            </a:extLst>
          </p:cNvPr>
          <p:cNvGrpSpPr/>
          <p:nvPr/>
        </p:nvGrpSpPr>
        <p:grpSpPr>
          <a:xfrm>
            <a:off x="3870960" y="1921935"/>
            <a:ext cx="7802880" cy="4297995"/>
            <a:chOff x="3870960" y="1921935"/>
            <a:chExt cx="7802880" cy="4297995"/>
          </a:xfrm>
        </p:grpSpPr>
        <p:graphicFrame>
          <p:nvGraphicFramePr>
            <p:cNvPr id="6" name="Chart 5" descr="Chart showing job tenure of working-age adults "/>
            <p:cNvGraphicFramePr/>
            <p:nvPr>
              <p:extLst>
                <p:ext uri="{D42A27DB-BD31-4B8C-83A1-F6EECF244321}">
                  <p14:modId xmlns:p14="http://schemas.microsoft.com/office/powerpoint/2010/main" val="1413507525"/>
                </p:ext>
              </p:extLst>
            </p:nvPr>
          </p:nvGraphicFramePr>
          <p:xfrm>
            <a:off x="3870960" y="1921935"/>
            <a:ext cx="7802880" cy="4297995"/>
          </p:xfrm>
          <a:graphic>
            <a:graphicData uri="http://schemas.openxmlformats.org/drawingml/2006/chart">
              <c:chart xmlns:c="http://schemas.openxmlformats.org/drawingml/2006/chart" xmlns:r="http://schemas.openxmlformats.org/officeDocument/2006/relationships" r:id="rId2"/>
            </a:graphicData>
          </a:graphic>
        </p:graphicFrame>
        <p:grpSp>
          <p:nvGrpSpPr>
            <p:cNvPr id="7" name="Group 6" descr="Female and male stick figures"/>
            <p:cNvGrpSpPr/>
            <p:nvPr/>
          </p:nvGrpSpPr>
          <p:grpSpPr>
            <a:xfrm>
              <a:off x="9986092" y="3857414"/>
              <a:ext cx="1390650" cy="1855260"/>
              <a:chOff x="-304800" y="1921935"/>
              <a:chExt cx="2383108" cy="2743200"/>
            </a:xfrm>
          </p:grpSpPr>
          <p:pic>
            <p:nvPicPr>
              <p:cNvPr id="2050" name="Picture 2" descr="Men And Women Stick Figures | Free Downl #434439 - PNG Images - PNGio"/>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r="56758"/>
              <a:stretch/>
            </p:blipFill>
            <p:spPr bwMode="auto">
              <a:xfrm>
                <a:off x="-304800" y="1921935"/>
                <a:ext cx="1285875" cy="27432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Men And Women Stick Figures | Free Downl #434439 - PNG Images - PNGio"/>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63102"/>
              <a:stretch/>
            </p:blipFill>
            <p:spPr bwMode="auto">
              <a:xfrm>
                <a:off x="981075" y="1921935"/>
                <a:ext cx="1097233" cy="2743200"/>
              </a:xfrm>
              <a:prstGeom prst="rect">
                <a:avLst/>
              </a:prstGeom>
              <a:noFill/>
              <a:extLst>
                <a:ext uri="{909E8E84-426E-40DD-AFC4-6F175D3DCCD1}">
                  <a14:hiddenFill xmlns:a14="http://schemas.microsoft.com/office/drawing/2010/main">
                    <a:solidFill>
                      <a:srgbClr val="FFFFFF"/>
                    </a:solidFill>
                  </a14:hiddenFill>
                </a:ext>
              </a:extLst>
            </p:spPr>
          </p:pic>
        </p:grpSp>
      </p:grpSp>
      <p:pic>
        <p:nvPicPr>
          <p:cNvPr id="10" name="Picture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268971" y="3862331"/>
            <a:ext cx="165627" cy="274320"/>
          </a:xfrm>
          <a:prstGeom prst="rect">
            <a:avLst/>
          </a:prstGeom>
        </p:spPr>
      </p:pic>
      <p:pic>
        <p:nvPicPr>
          <p:cNvPr id="11" name="Picture 1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988118" y="3862331"/>
            <a:ext cx="165627" cy="274320"/>
          </a:xfrm>
          <a:prstGeom prst="rect">
            <a:avLst/>
          </a:prstGeom>
        </p:spPr>
      </p:pic>
      <p:sp>
        <p:nvSpPr>
          <p:cNvPr id="5" name="Slide Number Placeholder 4"/>
          <p:cNvSpPr>
            <a:spLocks noGrp="1"/>
          </p:cNvSpPr>
          <p:nvPr>
            <p:ph type="sldNum" sz="quarter" idx="12"/>
          </p:nvPr>
        </p:nvSpPr>
        <p:spPr/>
        <p:txBody>
          <a:bodyPr/>
          <a:lstStyle/>
          <a:p>
            <a:fld id="{E5A08E0C-470D-4DAC-8534-76A0BAF8E78E}" type="slidenum">
              <a:rPr lang="en-US" smtClean="0"/>
              <a:t>6</a:t>
            </a:fld>
            <a:endParaRPr lang="en-US"/>
          </a:p>
        </p:txBody>
      </p:sp>
    </p:spTree>
    <p:extLst>
      <p:ext uri="{BB962C8B-B14F-4D97-AF65-F5344CB8AC3E}">
        <p14:creationId xmlns:p14="http://schemas.microsoft.com/office/powerpoint/2010/main" val="1240101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Young Employees are More Likely to Get Injured</a:t>
            </a:r>
            <a:endParaRPr lang="en-US" b="0" dirty="0"/>
          </a:p>
        </p:txBody>
      </p:sp>
      <p:sp>
        <p:nvSpPr>
          <p:cNvPr id="3" name="Content Placeholder 2"/>
          <p:cNvSpPr>
            <a:spLocks noGrp="1"/>
          </p:cNvSpPr>
          <p:nvPr>
            <p:ph idx="1"/>
          </p:nvPr>
        </p:nvSpPr>
        <p:spPr>
          <a:xfrm>
            <a:off x="1097280" y="1845734"/>
            <a:ext cx="10058400" cy="4023360"/>
          </a:xfrm>
        </p:spPr>
        <p:txBody>
          <a:bodyPr/>
          <a:lstStyle/>
          <a:p>
            <a:r>
              <a:rPr lang="en-US" i="1" dirty="0"/>
              <a:t>“If you’re under 25, you’re                                            more likely to get injured on                                     the job than if you’re over 25.”</a:t>
            </a:r>
          </a:p>
          <a:p>
            <a:r>
              <a:rPr lang="en-US" dirty="0"/>
              <a:t>More than 50% of accidents                                            involving younger workers                                          occur during the first six                                            months on job</a:t>
            </a:r>
          </a:p>
        </p:txBody>
      </p:sp>
      <p:pic>
        <p:nvPicPr>
          <p:cNvPr id="5" name="Picture 4" descr="Young employee in workplace setting"/>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bwMode="ltGray">
          <a:xfrm>
            <a:off x="7735471" y="1845734"/>
            <a:ext cx="3420208" cy="4023359"/>
          </a:xfrm>
          <a:prstGeom prst="rect">
            <a:avLst/>
          </a:prstGeom>
        </p:spPr>
      </p:pic>
      <p:sp>
        <p:nvSpPr>
          <p:cNvPr id="4" name="Slide Number Placeholder 3"/>
          <p:cNvSpPr>
            <a:spLocks noGrp="1"/>
          </p:cNvSpPr>
          <p:nvPr>
            <p:ph type="sldNum" sz="quarter" idx="12"/>
          </p:nvPr>
        </p:nvSpPr>
        <p:spPr/>
        <p:txBody>
          <a:bodyPr/>
          <a:lstStyle/>
          <a:p>
            <a:fld id="{E5A08E0C-470D-4DAC-8534-76A0BAF8E78E}" type="slidenum">
              <a:rPr lang="en-US" smtClean="0"/>
              <a:t>7</a:t>
            </a:fld>
            <a:endParaRPr lang="en-US"/>
          </a:p>
        </p:txBody>
      </p:sp>
    </p:spTree>
    <p:extLst>
      <p:ext uri="{BB962C8B-B14F-4D97-AF65-F5344CB8AC3E}">
        <p14:creationId xmlns:p14="http://schemas.microsoft.com/office/powerpoint/2010/main" val="2133822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Why</a:t>
            </a:r>
            <a:r>
              <a:rPr lang="en-US" dirty="0"/>
              <a:t> are Young Employees More Likely to Get Injured?</a:t>
            </a:r>
            <a:endParaRPr lang="en-US" b="0" dirty="0"/>
          </a:p>
        </p:txBody>
      </p:sp>
      <p:sp>
        <p:nvSpPr>
          <p:cNvPr id="3" name="Content Placeholder 2"/>
          <p:cNvSpPr>
            <a:spLocks noGrp="1"/>
          </p:cNvSpPr>
          <p:nvPr>
            <p:ph idx="1"/>
          </p:nvPr>
        </p:nvSpPr>
        <p:spPr/>
        <p:txBody>
          <a:bodyPr/>
          <a:lstStyle/>
          <a:p>
            <a:r>
              <a:rPr lang="en-US" dirty="0"/>
              <a:t>Work-related reasons</a:t>
            </a:r>
          </a:p>
          <a:p>
            <a:pPr lvl="1"/>
            <a:r>
              <a:rPr lang="en-US" dirty="0"/>
              <a:t>Lack of training and work experience</a:t>
            </a:r>
          </a:p>
          <a:p>
            <a:pPr lvl="1"/>
            <a:r>
              <a:rPr lang="en-US" dirty="0"/>
              <a:t>Not prepared for job’s physical demands</a:t>
            </a:r>
          </a:p>
          <a:p>
            <a:pPr lvl="1"/>
            <a:r>
              <a:rPr lang="en-US" dirty="0"/>
              <a:t>More likely to be given riskier jobs</a:t>
            </a:r>
          </a:p>
          <a:p>
            <a:pPr lvl="1"/>
            <a:r>
              <a:rPr lang="en-US" dirty="0"/>
              <a:t>Misunderstand or are unaware of employee rights</a:t>
            </a:r>
          </a:p>
        </p:txBody>
      </p:sp>
      <p:sp>
        <p:nvSpPr>
          <p:cNvPr id="4" name="Slide Number Placeholder 3"/>
          <p:cNvSpPr>
            <a:spLocks noGrp="1"/>
          </p:cNvSpPr>
          <p:nvPr>
            <p:ph type="sldNum" sz="quarter" idx="12"/>
          </p:nvPr>
        </p:nvSpPr>
        <p:spPr/>
        <p:txBody>
          <a:bodyPr/>
          <a:lstStyle/>
          <a:p>
            <a:fld id="{E5A08E0C-470D-4DAC-8534-76A0BAF8E78E}" type="slidenum">
              <a:rPr lang="en-US" smtClean="0"/>
              <a:t>8</a:t>
            </a:fld>
            <a:endParaRPr lang="en-US"/>
          </a:p>
        </p:txBody>
      </p:sp>
    </p:spTree>
    <p:extLst>
      <p:ext uri="{BB962C8B-B14F-4D97-AF65-F5344CB8AC3E}">
        <p14:creationId xmlns:p14="http://schemas.microsoft.com/office/powerpoint/2010/main" val="304610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Why</a:t>
            </a:r>
            <a:r>
              <a:rPr lang="en-US" dirty="0"/>
              <a:t> are Young Employees More Likely to Get Injured?</a:t>
            </a:r>
            <a:endParaRPr lang="en-US" b="0" dirty="0"/>
          </a:p>
        </p:txBody>
      </p:sp>
      <p:sp>
        <p:nvSpPr>
          <p:cNvPr id="3" name="Content Placeholder 2"/>
          <p:cNvSpPr>
            <a:spLocks noGrp="1"/>
          </p:cNvSpPr>
          <p:nvPr>
            <p:ph idx="1"/>
          </p:nvPr>
        </p:nvSpPr>
        <p:spPr>
          <a:xfrm>
            <a:off x="1097280" y="1845734"/>
            <a:ext cx="7908697" cy="4023360"/>
          </a:xfrm>
        </p:spPr>
        <p:txBody>
          <a:bodyPr/>
          <a:lstStyle/>
          <a:p>
            <a:r>
              <a:rPr lang="en-US" dirty="0"/>
              <a:t>Individual perceptions and attitudes</a:t>
            </a:r>
          </a:p>
          <a:p>
            <a:pPr lvl="1"/>
            <a:r>
              <a:rPr lang="en-US" dirty="0"/>
              <a:t>Feel invincible</a:t>
            </a:r>
          </a:p>
          <a:p>
            <a:pPr lvl="1"/>
            <a:r>
              <a:rPr lang="en-US" dirty="0"/>
              <a:t>More likely to take risks or do activities without knowing the consequences</a:t>
            </a:r>
          </a:p>
          <a:p>
            <a:pPr lvl="1"/>
            <a:r>
              <a:rPr lang="en-US" dirty="0"/>
              <a:t>Less-motivated to find out if an activity is risky</a:t>
            </a:r>
          </a:p>
          <a:p>
            <a:pPr lvl="1"/>
            <a:r>
              <a:rPr lang="en-US" dirty="0"/>
              <a:t>More easily distracted</a:t>
            </a:r>
          </a:p>
          <a:p>
            <a:pPr lvl="1"/>
            <a:r>
              <a:rPr lang="en-US" dirty="0"/>
              <a:t>Hesitant to ask questions</a:t>
            </a:r>
          </a:p>
        </p:txBody>
      </p:sp>
      <p:grpSp>
        <p:nvGrpSpPr>
          <p:cNvPr id="4" name="Group 3" descr="Stick figure of person wearing a cape">
            <a:extLst>
              <a:ext uri="{FF2B5EF4-FFF2-40B4-BE49-F238E27FC236}">
                <a16:creationId xmlns:a16="http://schemas.microsoft.com/office/drawing/2014/main" id="{32BB2ADC-4961-422A-B6EE-FA691277988E}"/>
              </a:ext>
            </a:extLst>
          </p:cNvPr>
          <p:cNvGrpSpPr/>
          <p:nvPr/>
        </p:nvGrpSpPr>
        <p:grpSpPr bwMode="ltGray">
          <a:xfrm>
            <a:off x="9104749" y="2327766"/>
            <a:ext cx="2520974" cy="3510407"/>
            <a:chOff x="9104749" y="2327766"/>
            <a:chExt cx="2520974" cy="3510407"/>
          </a:xfrm>
        </p:grpSpPr>
        <p:pic>
          <p:nvPicPr>
            <p:cNvPr id="6" name="Picture 2" descr="Stick figure of person wearing a cape"/>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l="13666" r="14519"/>
            <a:stretch/>
          </p:blipFill>
          <p:spPr bwMode="ltGray">
            <a:xfrm>
              <a:off x="9104749" y="2327766"/>
              <a:ext cx="2520974" cy="3510407"/>
            </a:xfrm>
            <a:prstGeom prst="rect">
              <a:avLst/>
            </a:prstGeom>
            <a:noFill/>
            <a:extLst>
              <a:ext uri="{909E8E84-426E-40DD-AFC4-6F175D3DCCD1}">
                <a14:hiddenFill xmlns:a14="http://schemas.microsoft.com/office/drawing/2010/main">
                  <a:solidFill>
                    <a:srgbClr val="FFFFFF"/>
                  </a:solidFill>
                </a14:hiddenFill>
              </a:ext>
            </a:extLst>
          </p:spPr>
        </p:pic>
        <p:sp>
          <p:nvSpPr>
            <p:cNvPr id="9" name="Oval 8"/>
            <p:cNvSpPr>
              <a:spLocks noChangeAspect="1"/>
            </p:cNvSpPr>
            <p:nvPr/>
          </p:nvSpPr>
          <p:spPr bwMode="ltGray">
            <a:xfrm>
              <a:off x="9860857" y="2705352"/>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a:spLocks noChangeAspect="1"/>
            </p:cNvSpPr>
            <p:nvPr/>
          </p:nvSpPr>
          <p:spPr bwMode="ltGray">
            <a:xfrm>
              <a:off x="9975155" y="2705352"/>
              <a:ext cx="45720" cy="457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bwMode="ltGray">
            <a:xfrm>
              <a:off x="9836728" y="2637031"/>
              <a:ext cx="214609" cy="323165"/>
            </a:xfrm>
            <a:prstGeom prst="rect">
              <a:avLst/>
            </a:prstGeom>
          </p:spPr>
          <p:txBody>
            <a:bodyPr wrap="square">
              <a:spAutoFit/>
            </a:bodyPr>
            <a:lstStyle/>
            <a:p>
              <a:pPr algn="ctr">
                <a:lnSpc>
                  <a:spcPts val="1800"/>
                </a:lnSpc>
              </a:pPr>
              <a:r>
                <a:rPr lang="en-US" sz="900" i="1" dirty="0">
                  <a:solidFill>
                    <a:schemeClr val="bg1"/>
                  </a:solidFill>
                </a:rPr>
                <a:t>L</a:t>
              </a:r>
            </a:p>
          </p:txBody>
        </p:sp>
      </p:grpSp>
      <p:sp>
        <p:nvSpPr>
          <p:cNvPr id="7" name="Slide Number Placeholder 6"/>
          <p:cNvSpPr>
            <a:spLocks noGrp="1"/>
          </p:cNvSpPr>
          <p:nvPr>
            <p:ph type="sldNum" sz="quarter" idx="12"/>
          </p:nvPr>
        </p:nvSpPr>
        <p:spPr/>
        <p:txBody>
          <a:bodyPr/>
          <a:lstStyle/>
          <a:p>
            <a:fld id="{E5A08E0C-470D-4DAC-8534-76A0BAF8E78E}" type="slidenum">
              <a:rPr lang="en-US" smtClean="0"/>
              <a:t>9</a:t>
            </a:fld>
            <a:endParaRPr lang="en-US"/>
          </a:p>
        </p:txBody>
      </p:sp>
    </p:spTree>
    <p:extLst>
      <p:ext uri="{BB962C8B-B14F-4D97-AF65-F5344CB8AC3E}">
        <p14:creationId xmlns:p14="http://schemas.microsoft.com/office/powerpoint/2010/main" val="2609278507"/>
      </p:ext>
    </p:extLst>
  </p:cSld>
  <p:clrMapOvr>
    <a:masterClrMapping/>
  </p:clrMapOvr>
</p:sld>
</file>

<file path=ppt/theme/theme1.xml><?xml version="1.0" encoding="utf-8"?>
<a:theme xmlns:a="http://schemas.openxmlformats.org/drawingml/2006/main" name="Retrospect">
  <a:themeElements>
    <a:clrScheme name="Custom 39">
      <a:dk1>
        <a:srgbClr val="000000"/>
      </a:dk1>
      <a:lt1>
        <a:sysClr val="window" lastClr="FFFFFF"/>
      </a:lt1>
      <a:dk2>
        <a:srgbClr val="637052"/>
      </a:dk2>
      <a:lt2>
        <a:srgbClr val="CCDDEA"/>
      </a:lt2>
      <a:accent1>
        <a:srgbClr val="696969"/>
      </a:accent1>
      <a:accent2>
        <a:srgbClr val="C00000"/>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0384339379C114BB5E8E912C09843ED" ma:contentTypeVersion="14" ma:contentTypeDescription="Create a new document." ma:contentTypeScope="" ma:versionID="a4c436230b807cdacb61e0fa58b679c2">
  <xsd:schema xmlns:xsd="http://www.w3.org/2001/XMLSchema" xmlns:xs="http://www.w3.org/2001/XMLSchema" xmlns:p="http://schemas.microsoft.com/office/2006/metadata/properties" xmlns:ns3="167f302b-64e1-4cff-896a-5af67f9ce4da" xmlns:ns4="074a451f-9360-4206-9f60-12f69cea65ec" targetNamespace="http://schemas.microsoft.com/office/2006/metadata/properties" ma:root="true" ma:fieldsID="f70db90d379552449453c78aec570723" ns3:_="" ns4:_="">
    <xsd:import namespace="167f302b-64e1-4cff-896a-5af67f9ce4da"/>
    <xsd:import namespace="074a451f-9360-4206-9f60-12f69cea65ec"/>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LengthInSecond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7f302b-64e1-4cff-896a-5af67f9ce4d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74a451f-9360-4206-9f60-12f69cea65ec"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SharingHintHash" ma:index="21"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98F06CB-BB0E-40E4-9518-8E6B2CA71EFB}">
  <ds:schemaRefs>
    <ds:schemaRef ds:uri="http://purl.org/dc/elements/1.1/"/>
    <ds:schemaRef ds:uri="074a451f-9360-4206-9f60-12f69cea65ec"/>
    <ds:schemaRef ds:uri="http://schemas.microsoft.com/office/infopath/2007/PartnerControls"/>
    <ds:schemaRef ds:uri="http://www.w3.org/XML/1998/namespace"/>
    <ds:schemaRef ds:uri="http://schemas.microsoft.com/office/2006/metadata/properties"/>
    <ds:schemaRef ds:uri="http://purl.org/dc/terms/"/>
    <ds:schemaRef ds:uri="http://schemas.microsoft.com/office/2006/documentManagement/types"/>
    <ds:schemaRef ds:uri="http://schemas.openxmlformats.org/package/2006/metadata/core-properties"/>
    <ds:schemaRef ds:uri="167f302b-64e1-4cff-896a-5af67f9ce4da"/>
    <ds:schemaRef ds:uri="http://purl.org/dc/dcmitype/"/>
  </ds:schemaRefs>
</ds:datastoreItem>
</file>

<file path=customXml/itemProps2.xml><?xml version="1.0" encoding="utf-8"?>
<ds:datastoreItem xmlns:ds="http://schemas.openxmlformats.org/officeDocument/2006/customXml" ds:itemID="{B42147F8-26B7-4F27-B43B-9D6AB8CC91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67f302b-64e1-4cff-896a-5af67f9ce4da"/>
    <ds:schemaRef ds:uri="074a451f-9360-4206-9f60-12f69cea65e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3798036-1B86-4C58-B034-C6CA6D3B0D8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55587</TotalTime>
  <Words>1989</Words>
  <Application>Microsoft Office PowerPoint</Application>
  <PresentationFormat>Widescreen</PresentationFormat>
  <Paragraphs>365</Paragraphs>
  <Slides>40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40</vt:i4>
      </vt:variant>
    </vt:vector>
  </HeadingPairs>
  <TitlesOfParts>
    <vt:vector size="47" baseType="lpstr">
      <vt:lpstr>Arial</vt:lpstr>
      <vt:lpstr>Calibri</vt:lpstr>
      <vt:lpstr>Calibri Light</vt:lpstr>
      <vt:lpstr>Times New Roman</vt:lpstr>
      <vt:lpstr>Wingdings</vt:lpstr>
      <vt:lpstr>Wingdings 2</vt:lpstr>
      <vt:lpstr>Retrospect</vt:lpstr>
      <vt:lpstr>Best Practices to Reduce Your Risk of Developing a  Cumulative Trauma Injury </vt:lpstr>
      <vt:lpstr>Disclaimer</vt:lpstr>
      <vt:lpstr>Training Topics Reducing Risk of Cumulative Trauma</vt:lpstr>
      <vt:lpstr>Why Focus on Young and Newly Hired Employees?</vt:lpstr>
      <vt:lpstr>Who is Considered a Young Employee?</vt:lpstr>
      <vt:lpstr>Who is Considered a “New” Employee?</vt:lpstr>
      <vt:lpstr>Young Employees are More Likely to Get Injured</vt:lpstr>
      <vt:lpstr>Why are Young Employees More Likely to Get Injured?</vt:lpstr>
      <vt:lpstr>Why are Young Employees More Likely to Get Injured?</vt:lpstr>
      <vt:lpstr>Newly Hired Employees are More Likely to Get Injured</vt:lpstr>
      <vt:lpstr>Newly Hired Employees are More Likely to Get Injured</vt:lpstr>
      <vt:lpstr>Why are Newly Hired Employees More Likely to Get Injured?</vt:lpstr>
      <vt:lpstr>What Can Cause Cumulative Trauma, Pain, or Injury?</vt:lpstr>
      <vt:lpstr>What are Cumulative Trauma Injuries?</vt:lpstr>
      <vt:lpstr>What Can Cause Cumulative Trauma, Pain, or Injury?</vt:lpstr>
      <vt:lpstr>What Can Cause Cumulative Trauma, Pain, or Injury?</vt:lpstr>
      <vt:lpstr>What Can Cause Cumulative Trauma, Pain, or Injury?</vt:lpstr>
      <vt:lpstr>What Can Cause Cumulative Trauma, Pain, or Injury?</vt:lpstr>
      <vt:lpstr>What Can Cause Cumulative Trauma, Pain, or Injury?</vt:lpstr>
      <vt:lpstr>What Can Cause Cumulative Trauma, Pain, or Injury?</vt:lpstr>
      <vt:lpstr>What Can Cause Cumulative Trauma, Pain, or Injury?</vt:lpstr>
      <vt:lpstr>What are Symptoms of Cumulative Trauma?</vt:lpstr>
      <vt:lpstr>Symptoms of Cumulative Trauma Muscles</vt:lpstr>
      <vt:lpstr>Symptoms of Cumulative Trauma Tendons</vt:lpstr>
      <vt:lpstr>Symptoms of Cumulative Trauma Nerves (example: carpal tunnel syndrome)</vt:lpstr>
      <vt:lpstr>Symptoms of Cumulative Trauma Discs in the Back</vt:lpstr>
      <vt:lpstr>How Do You Reduce Your Risk of Cumulative Trauma?</vt:lpstr>
      <vt:lpstr>Lowering Cumulative Trauma Risk Reduce Muscle Effort &amp; Stress on Body</vt:lpstr>
      <vt:lpstr>Lowering Cumulative Trauma Risk Reduce Muscle Effort &amp; Stress on Body</vt:lpstr>
      <vt:lpstr>Lowering Cumulative Trauma Risk Reduce Muscle Effort &amp; Stress on Body</vt:lpstr>
      <vt:lpstr>Lowering Cumulative Trauma Risk Work in Stronger Body Postures</vt:lpstr>
      <vt:lpstr>Lowering Cumulative Trauma Risk Work in Stronger Body Postures</vt:lpstr>
      <vt:lpstr>Lowering Cumulative Trauma Risk Recover from Repetitive Tasks during Work</vt:lpstr>
      <vt:lpstr>Lowering Cumulative Trauma Risk Recover from Repetitive Tasks during Work</vt:lpstr>
      <vt:lpstr>Lowering Cumulative Trauma Risk Other Ways</vt:lpstr>
      <vt:lpstr>Lowering Cumulative Trauma Risk Other Ways</vt:lpstr>
      <vt:lpstr>Lowering Cumulative Trauma Risk As a Young Employee…</vt:lpstr>
      <vt:lpstr>Lowering Cumulative Trauma Risk As a Newly Hired Employee…</vt:lpstr>
      <vt:lpstr>Take-Home Messages</vt:lpstr>
      <vt:lpstr>What to Remember</vt:lpstr>
    </vt:vector>
  </TitlesOfParts>
  <Company>The Ohio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Allread, W Gary</dc:creator>
  <cp:lastModifiedBy>Allread, W Gary</cp:lastModifiedBy>
  <cp:revision>265</cp:revision>
  <dcterms:created xsi:type="dcterms:W3CDTF">2021-02-24T18:20:38Z</dcterms:created>
  <dcterms:modified xsi:type="dcterms:W3CDTF">2022-02-16T20:44:16Z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0x01010080384339379C114BB5E8E912C09843ED</vt:lpwstr>
  </property>
</Properties>
</file>